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3137" r:id="rId3"/>
    <p:sldId id="3009" r:id="rId4"/>
    <p:sldId id="1117" r:id="rId5"/>
    <p:sldId id="1095" r:id="rId6"/>
    <p:sldId id="3240" r:id="rId7"/>
    <p:sldId id="3236" r:id="rId8"/>
    <p:sldId id="1089" r:id="rId9"/>
    <p:sldId id="3244" r:id="rId10"/>
    <p:sldId id="259" r:id="rId11"/>
    <p:sldId id="1093" r:id="rId12"/>
    <p:sldId id="3239" r:id="rId13"/>
    <p:sldId id="3213" r:id="rId14"/>
    <p:sldId id="3221" r:id="rId15"/>
    <p:sldId id="3124" r:id="rId16"/>
    <p:sldId id="3206" r:id="rId17"/>
    <p:sldId id="793" r:id="rId18"/>
    <p:sldId id="1088" r:id="rId19"/>
    <p:sldId id="3245" r:id="rId20"/>
    <p:sldId id="3207" r:id="rId21"/>
    <p:sldId id="3208" r:id="rId22"/>
    <p:sldId id="1055" r:id="rId23"/>
    <p:sldId id="998" r:id="rId24"/>
    <p:sldId id="3247" r:id="rId25"/>
    <p:sldId id="3248" r:id="rId26"/>
    <p:sldId id="1079" r:id="rId27"/>
    <p:sldId id="3139" r:id="rId28"/>
    <p:sldId id="3243" r:id="rId29"/>
    <p:sldId id="3246" r:id="rId30"/>
    <p:sldId id="3241" r:id="rId31"/>
    <p:sldId id="947" r:id="rId32"/>
    <p:sldId id="309" r:id="rId33"/>
    <p:sldId id="1092" r:id="rId34"/>
    <p:sldId id="1087" r:id="rId35"/>
    <p:sldId id="1094" r:id="rId36"/>
    <p:sldId id="2993" r:id="rId37"/>
    <p:sldId id="3242" r:id="rId38"/>
    <p:sldId id="258" r:id="rId39"/>
    <p:sldId id="3111" r:id="rId40"/>
    <p:sldId id="3083" r:id="rId41"/>
  </p:sldIdLst>
  <p:sldSz cx="12192000" cy="6858000"/>
  <p:notesSz cx="6742113" cy="9875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E6E6"/>
    <a:srgbClr val="FFFFB9"/>
    <a:srgbClr val="4DB153"/>
    <a:srgbClr val="B2B2FA"/>
    <a:srgbClr val="093161"/>
    <a:srgbClr val="D0CE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30" d="100"/>
          <a:sy n="130" d="100"/>
        </p:scale>
        <p:origin x="55" y="79"/>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507"/>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18971" y="0"/>
            <a:ext cx="2921582" cy="495507"/>
          </a:xfrm>
          <a:prstGeom prst="rect">
            <a:avLst/>
          </a:prstGeom>
        </p:spPr>
        <p:txBody>
          <a:bodyPr vert="horz" lIns="91440" tIns="45720" rIns="91440" bIns="45720" rtlCol="0"/>
          <a:lstStyle>
            <a:lvl1pPr algn="r">
              <a:defRPr sz="1200"/>
            </a:lvl1pPr>
          </a:lstStyle>
          <a:p>
            <a:fld id="{16B727C3-D57F-4DB1-9A56-05C7AD3685D4}" type="datetimeFigureOut">
              <a:rPr lang="en-IE" smtClean="0"/>
              <a:t>21 Nov 2024</a:t>
            </a:fld>
            <a:endParaRPr lang="en-IE"/>
          </a:p>
        </p:txBody>
      </p:sp>
      <p:sp>
        <p:nvSpPr>
          <p:cNvPr id="4" name="Slide Image Placeholder 3"/>
          <p:cNvSpPr>
            <a:spLocks noGrp="1" noRot="1" noChangeAspect="1"/>
          </p:cNvSpPr>
          <p:nvPr>
            <p:ph type="sldImg" idx="2"/>
          </p:nvPr>
        </p:nvSpPr>
        <p:spPr>
          <a:xfrm>
            <a:off x="409575" y="1235075"/>
            <a:ext cx="5922963" cy="3332163"/>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74212" y="4752747"/>
            <a:ext cx="5393690" cy="388861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380333"/>
            <a:ext cx="2921582" cy="495506"/>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18971" y="9380333"/>
            <a:ext cx="2921582" cy="495506"/>
          </a:xfrm>
          <a:prstGeom prst="rect">
            <a:avLst/>
          </a:prstGeom>
        </p:spPr>
        <p:txBody>
          <a:bodyPr vert="horz" lIns="91440" tIns="45720" rIns="91440" bIns="45720" rtlCol="0" anchor="b"/>
          <a:lstStyle>
            <a:lvl1pPr algn="r">
              <a:defRPr sz="1200"/>
            </a:lvl1pPr>
          </a:lstStyle>
          <a:p>
            <a:fld id="{1984352F-95B0-4BDA-9EA1-5D5A47124074}" type="slidenum">
              <a:rPr lang="en-IE" smtClean="0"/>
              <a:t>‹#›</a:t>
            </a:fld>
            <a:endParaRPr lang="en-IE"/>
          </a:p>
        </p:txBody>
      </p:sp>
    </p:spTree>
    <p:extLst>
      <p:ext uri="{BB962C8B-B14F-4D97-AF65-F5344CB8AC3E}">
        <p14:creationId xmlns:p14="http://schemas.microsoft.com/office/powerpoint/2010/main" val="1436342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E" dirty="0"/>
          </a:p>
        </p:txBody>
      </p:sp>
      <p:sp>
        <p:nvSpPr>
          <p:cNvPr id="1105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CC5058D-22A7-4810-8C03-5EEDD6243F86}" type="slidenum">
              <a:rPr lang="en-GB" smtClean="0"/>
              <a:pPr fontAlgn="base">
                <a:spcBef>
                  <a:spcPct val="0"/>
                </a:spcBef>
                <a:spcAft>
                  <a:spcPct val="0"/>
                </a:spcAft>
                <a:defRPr/>
              </a:pPr>
              <a:t>17</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F6CD37-2FDD-40D1-AAC7-CA1CAEF24D1F}"/>
              </a:ext>
            </a:extLst>
          </p:cNvPr>
          <p:cNvSpPr/>
          <p:nvPr userDrawn="1"/>
        </p:nvSpPr>
        <p:spPr>
          <a:xfrm>
            <a:off x="0" y="4685663"/>
            <a:ext cx="12192000" cy="1320584"/>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Rectangle 8">
            <a:extLst>
              <a:ext uri="{FF2B5EF4-FFF2-40B4-BE49-F238E27FC236}">
                <a16:creationId xmlns:a16="http://schemas.microsoft.com/office/drawing/2014/main" id="{A25441DA-7EAC-46A2-9667-4EFF4867C071}"/>
              </a:ext>
            </a:extLst>
          </p:cNvPr>
          <p:cNvSpPr/>
          <p:nvPr userDrawn="1"/>
        </p:nvSpPr>
        <p:spPr>
          <a:xfrm>
            <a:off x="0" y="5802313"/>
            <a:ext cx="12192000" cy="1055687"/>
          </a:xfrm>
          <a:prstGeom prst="rect">
            <a:avLst/>
          </a:prstGeom>
          <a:solidFill>
            <a:srgbClr val="093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itle 1">
            <a:extLst>
              <a:ext uri="{FF2B5EF4-FFF2-40B4-BE49-F238E27FC236}">
                <a16:creationId xmlns:a16="http://schemas.microsoft.com/office/drawing/2014/main" id="{83BEFAAA-9B77-44A7-95CD-BA1973E85717}"/>
              </a:ext>
            </a:extLst>
          </p:cNvPr>
          <p:cNvSpPr>
            <a:spLocks noGrp="1"/>
          </p:cNvSpPr>
          <p:nvPr>
            <p:ph type="ctrTitle" hasCustomPrompt="1"/>
          </p:nvPr>
        </p:nvSpPr>
        <p:spPr>
          <a:xfrm>
            <a:off x="658464" y="2129404"/>
            <a:ext cx="9152285" cy="1455374"/>
          </a:xfrm>
        </p:spPr>
        <p:txBody>
          <a:bodyPr lIns="0" tIns="0" rIns="0" bIns="0" anchor="t" anchorCtr="0">
            <a:normAutofit/>
          </a:bodyPr>
          <a:lstStyle>
            <a:lvl1pPr algn="l">
              <a:defRPr sz="5400" b="1" i="1">
                <a:solidFill>
                  <a:srgbClr val="093161"/>
                </a:solidFill>
                <a:latin typeface="Georgia" panose="02040502050405020303" pitchFamily="18" charset="0"/>
              </a:defRPr>
            </a:lvl1pPr>
          </a:lstStyle>
          <a:p>
            <a:r>
              <a:rPr lang="en-US" dirty="0"/>
              <a:t>Click to </a:t>
            </a:r>
            <a:r>
              <a:rPr lang="pl-PL" dirty="0" err="1"/>
              <a:t>add</a:t>
            </a:r>
            <a:r>
              <a:rPr lang="pl-PL" dirty="0"/>
              <a:t> </a:t>
            </a:r>
            <a:r>
              <a:rPr lang="en-US" dirty="0" err="1"/>
              <a:t>titl</a:t>
            </a:r>
            <a:r>
              <a:rPr lang="pl-PL" dirty="0"/>
              <a:t>e</a:t>
            </a:r>
            <a:endParaRPr lang="en-IE" dirty="0"/>
          </a:p>
        </p:txBody>
      </p:sp>
      <p:sp>
        <p:nvSpPr>
          <p:cNvPr id="3" name="Subtitle 2">
            <a:extLst>
              <a:ext uri="{FF2B5EF4-FFF2-40B4-BE49-F238E27FC236}">
                <a16:creationId xmlns:a16="http://schemas.microsoft.com/office/drawing/2014/main" id="{0A085268-74E6-4DDC-AA51-8BE71D9A7B1A}"/>
              </a:ext>
            </a:extLst>
          </p:cNvPr>
          <p:cNvSpPr>
            <a:spLocks noGrp="1"/>
          </p:cNvSpPr>
          <p:nvPr>
            <p:ph type="subTitle" idx="1" hasCustomPrompt="1"/>
          </p:nvPr>
        </p:nvSpPr>
        <p:spPr>
          <a:xfrm>
            <a:off x="658464" y="1550246"/>
            <a:ext cx="9152285" cy="471199"/>
          </a:xfrm>
        </p:spPr>
        <p:txBody>
          <a:bodyPr lIns="0" tIns="0" rIns="0" bIns="0"/>
          <a:lstStyle>
            <a:lvl1pPr marL="0" indent="0" algn="l">
              <a:buNone/>
              <a:defRPr sz="2400" i="1">
                <a:solidFill>
                  <a:srgbClr val="093161"/>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t>
            </a:r>
            <a:r>
              <a:rPr lang="pl-PL" dirty="0" err="1"/>
              <a:t>add</a:t>
            </a:r>
            <a:r>
              <a:rPr lang="pl-PL" dirty="0"/>
              <a:t> </a:t>
            </a:r>
            <a:r>
              <a:rPr lang="pl-PL" dirty="0" err="1"/>
              <a:t>client’s</a:t>
            </a:r>
            <a:r>
              <a:rPr lang="pl-PL" dirty="0"/>
              <a:t> </a:t>
            </a:r>
            <a:r>
              <a:rPr lang="pl-PL" dirty="0" err="1"/>
              <a:t>name</a:t>
            </a:r>
            <a:endParaRPr lang="en-IE" dirty="0"/>
          </a:p>
        </p:txBody>
      </p:sp>
      <p:grpSp>
        <p:nvGrpSpPr>
          <p:cNvPr id="30" name="Group 29">
            <a:extLst>
              <a:ext uri="{FF2B5EF4-FFF2-40B4-BE49-F238E27FC236}">
                <a16:creationId xmlns:a16="http://schemas.microsoft.com/office/drawing/2014/main" id="{726EBB95-669E-4354-A5DF-FFB11278F330}"/>
              </a:ext>
            </a:extLst>
          </p:cNvPr>
          <p:cNvGrpSpPr/>
          <p:nvPr userDrawn="1"/>
        </p:nvGrpSpPr>
        <p:grpSpPr>
          <a:xfrm>
            <a:off x="578812" y="4975219"/>
            <a:ext cx="3366201" cy="508369"/>
            <a:chOff x="2573073" y="5018764"/>
            <a:chExt cx="3366201" cy="508369"/>
          </a:xfrm>
        </p:grpSpPr>
        <p:pic>
          <p:nvPicPr>
            <p:cNvPr id="15" name="Graphic 14" descr="Head with gears">
              <a:extLst>
                <a:ext uri="{FF2B5EF4-FFF2-40B4-BE49-F238E27FC236}">
                  <a16:creationId xmlns:a16="http://schemas.microsoft.com/office/drawing/2014/main" id="{64C15404-02A7-4A1E-8568-67B2DAE4D3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70927" y="5023133"/>
              <a:ext cx="504000" cy="504000"/>
            </a:xfrm>
            <a:prstGeom prst="rect">
              <a:avLst/>
            </a:prstGeom>
          </p:spPr>
        </p:pic>
        <p:grpSp>
          <p:nvGrpSpPr>
            <p:cNvPr id="29" name="Group 28">
              <a:extLst>
                <a:ext uri="{FF2B5EF4-FFF2-40B4-BE49-F238E27FC236}">
                  <a16:creationId xmlns:a16="http://schemas.microsoft.com/office/drawing/2014/main" id="{399999CD-4254-43D8-8DD1-A0A9E2753956}"/>
                </a:ext>
              </a:extLst>
            </p:cNvPr>
            <p:cNvGrpSpPr/>
            <p:nvPr userDrawn="1"/>
          </p:nvGrpSpPr>
          <p:grpSpPr>
            <a:xfrm>
              <a:off x="2573073" y="5018764"/>
              <a:ext cx="638142" cy="455659"/>
              <a:chOff x="2573073" y="5018764"/>
              <a:chExt cx="638142" cy="455659"/>
            </a:xfrm>
          </p:grpSpPr>
          <p:pic>
            <p:nvPicPr>
              <p:cNvPr id="21" name="Graphic 20" descr="Open hand">
                <a:extLst>
                  <a:ext uri="{FF2B5EF4-FFF2-40B4-BE49-F238E27FC236}">
                    <a16:creationId xmlns:a16="http://schemas.microsoft.com/office/drawing/2014/main" id="{361C4868-9D45-4EE5-B18A-E1DF600632A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989248" flipH="1">
                <a:off x="2573073" y="5018764"/>
                <a:ext cx="369158" cy="455659"/>
              </a:xfrm>
              <a:prstGeom prst="rect">
                <a:avLst/>
              </a:prstGeom>
            </p:spPr>
          </p:pic>
          <p:pic>
            <p:nvPicPr>
              <p:cNvPr id="23" name="Graphic 22" descr="Open hand">
                <a:extLst>
                  <a:ext uri="{FF2B5EF4-FFF2-40B4-BE49-F238E27FC236}">
                    <a16:creationId xmlns:a16="http://schemas.microsoft.com/office/drawing/2014/main" id="{845E21DA-81A8-471A-870E-CB04F0AA66C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9610752">
                <a:off x="2842057" y="5018764"/>
                <a:ext cx="369158" cy="455659"/>
              </a:xfrm>
              <a:prstGeom prst="rect">
                <a:avLst/>
              </a:prstGeom>
            </p:spPr>
          </p:pic>
        </p:grpSp>
        <p:pic>
          <p:nvPicPr>
            <p:cNvPr id="26" name="Graphic 25" descr="Thumbs up sign">
              <a:extLst>
                <a:ext uri="{FF2B5EF4-FFF2-40B4-BE49-F238E27FC236}">
                  <a16:creationId xmlns:a16="http://schemas.microsoft.com/office/drawing/2014/main" id="{5DDDCBF8-2331-48E2-9D34-4955345F4597}"/>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84837" y="5032960"/>
              <a:ext cx="554437" cy="468000"/>
            </a:xfrm>
            <a:prstGeom prst="rect">
              <a:avLst/>
            </a:prstGeom>
          </p:spPr>
        </p:pic>
      </p:grpSp>
      <p:graphicFrame>
        <p:nvGraphicFramePr>
          <p:cNvPr id="27" name="Table 27">
            <a:extLst>
              <a:ext uri="{FF2B5EF4-FFF2-40B4-BE49-F238E27FC236}">
                <a16:creationId xmlns:a16="http://schemas.microsoft.com/office/drawing/2014/main" id="{9A41CAE0-E2D9-47F2-9248-2FF0AA49AE08}"/>
              </a:ext>
            </a:extLst>
          </p:cNvPr>
          <p:cNvGraphicFramePr>
            <a:graphicFrameLocks noGrp="1"/>
          </p:cNvGraphicFramePr>
          <p:nvPr userDrawn="1">
            <p:extLst>
              <p:ext uri="{D42A27DB-BD31-4B8C-83A1-F6EECF244321}">
                <p14:modId xmlns:p14="http://schemas.microsoft.com/office/powerpoint/2010/main" val="2243720363"/>
              </p:ext>
            </p:extLst>
          </p:nvPr>
        </p:nvGraphicFramePr>
        <p:xfrm>
          <a:off x="658465" y="4897485"/>
          <a:ext cx="4104400" cy="338400"/>
        </p:xfrm>
        <a:graphic>
          <a:graphicData uri="http://schemas.openxmlformats.org/drawingml/2006/table">
            <a:tbl>
              <a:tblPr firstRow="1" bandRow="1"/>
              <a:tblGrid>
                <a:gridCol w="1303200">
                  <a:extLst>
                    <a:ext uri="{9D8B030D-6E8A-4147-A177-3AD203B41FA5}">
                      <a16:colId xmlns:a16="http://schemas.microsoft.com/office/drawing/2014/main" val="2592078625"/>
                    </a:ext>
                  </a:extLst>
                </a:gridCol>
                <a:gridCol w="97400">
                  <a:extLst>
                    <a:ext uri="{9D8B030D-6E8A-4147-A177-3AD203B41FA5}">
                      <a16:colId xmlns:a16="http://schemas.microsoft.com/office/drawing/2014/main" val="3259739974"/>
                    </a:ext>
                  </a:extLst>
                </a:gridCol>
                <a:gridCol w="1303200">
                  <a:extLst>
                    <a:ext uri="{9D8B030D-6E8A-4147-A177-3AD203B41FA5}">
                      <a16:colId xmlns:a16="http://schemas.microsoft.com/office/drawing/2014/main" val="3075428672"/>
                    </a:ext>
                  </a:extLst>
                </a:gridCol>
                <a:gridCol w="97400">
                  <a:extLst>
                    <a:ext uri="{9D8B030D-6E8A-4147-A177-3AD203B41FA5}">
                      <a16:colId xmlns:a16="http://schemas.microsoft.com/office/drawing/2014/main" val="2853177669"/>
                    </a:ext>
                  </a:extLst>
                </a:gridCol>
                <a:gridCol w="1303200">
                  <a:extLst>
                    <a:ext uri="{9D8B030D-6E8A-4147-A177-3AD203B41FA5}">
                      <a16:colId xmlns:a16="http://schemas.microsoft.com/office/drawing/2014/main" val="3216804849"/>
                    </a:ext>
                  </a:extLst>
                </a:gridCol>
              </a:tblGrid>
              <a:tr h="50400">
                <a:tc>
                  <a:txBody>
                    <a:bodyPr/>
                    <a:lstStyle/>
                    <a:p>
                      <a:endParaRPr lang="en-IE" sz="300" baseline="0" noProof="0" dirty="0"/>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093161"/>
                    </a:solidFill>
                  </a:tcPr>
                </a:tc>
                <a:tc>
                  <a:txBody>
                    <a:bodyPr/>
                    <a:lstStyle/>
                    <a:p>
                      <a:endParaRPr lang="en-IE" sz="300" baseline="0" noProof="0"/>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endParaRPr lang="en-IE" sz="300" baseline="0" noProof="0" dirty="0"/>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093161"/>
                    </a:solidFill>
                  </a:tcPr>
                </a:tc>
                <a:tc>
                  <a:txBody>
                    <a:bodyPr/>
                    <a:lstStyle/>
                    <a:p>
                      <a:endParaRPr lang="en-IE" sz="300" baseline="0" noProof="0"/>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endParaRPr lang="en-IE" sz="300" baseline="0" noProof="0" dirty="0"/>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093161"/>
                    </a:solidFill>
                  </a:tcPr>
                </a:tc>
                <a:extLst>
                  <a:ext uri="{0D108BD9-81ED-4DB2-BD59-A6C34878D82A}">
                    <a16:rowId xmlns:a16="http://schemas.microsoft.com/office/drawing/2014/main" val="3802606400"/>
                  </a:ext>
                </a:extLst>
              </a:tr>
              <a:tr h="288000">
                <a:tc>
                  <a:txBody>
                    <a:bodyPr/>
                    <a:lstStyle/>
                    <a:p>
                      <a:pPr algn="r"/>
                      <a:r>
                        <a:rPr lang="en-IE" sz="1000" b="1" i="1" baseline="0" noProof="0" dirty="0">
                          <a:solidFill>
                            <a:srgbClr val="093161"/>
                          </a:solidFill>
                          <a:latin typeface="Georgia" panose="02040502050405020303" pitchFamily="18" charset="0"/>
                        </a:rPr>
                        <a:t>Supporting</a:t>
                      </a:r>
                    </a:p>
                  </a:txBody>
                  <a:tcPr marL="72000" marR="0" marT="5040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r"/>
                      <a:endParaRPr lang="en-IE" sz="1000" b="1" i="1" baseline="0" noProof="0" dirty="0">
                        <a:solidFill>
                          <a:srgbClr val="093161"/>
                        </a:solidFill>
                        <a:latin typeface="Georgia" panose="02040502050405020303" pitchFamily="18" charset="0"/>
                      </a:endParaRPr>
                    </a:p>
                  </a:txBody>
                  <a:tcPr marL="72000" marR="0" marT="5040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r"/>
                      <a:r>
                        <a:rPr lang="en-IE" sz="1000" b="1" i="1" baseline="0" noProof="0" dirty="0">
                          <a:solidFill>
                            <a:srgbClr val="093161"/>
                          </a:solidFill>
                          <a:latin typeface="Georgia" panose="02040502050405020303" pitchFamily="18" charset="0"/>
                        </a:rPr>
                        <a:t>Challenging</a:t>
                      </a:r>
                    </a:p>
                  </a:txBody>
                  <a:tcPr marL="72000" marR="0" marT="5040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r"/>
                      <a:endParaRPr lang="en-IE" sz="1000" b="1" i="1" baseline="0" noProof="0" dirty="0">
                        <a:solidFill>
                          <a:srgbClr val="093161"/>
                        </a:solidFill>
                        <a:latin typeface="Georgia" panose="02040502050405020303" pitchFamily="18" charset="0"/>
                      </a:endParaRPr>
                    </a:p>
                  </a:txBody>
                  <a:tcPr marL="72000" marR="0" marT="5040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r"/>
                      <a:r>
                        <a:rPr lang="en-IE" sz="1000" b="1" i="1" baseline="0" noProof="0" dirty="0">
                          <a:solidFill>
                            <a:srgbClr val="093161"/>
                          </a:solidFill>
                          <a:latin typeface="Georgia" panose="02040502050405020303" pitchFamily="18" charset="0"/>
                        </a:rPr>
                        <a:t>Delivering</a:t>
                      </a:r>
                    </a:p>
                  </a:txBody>
                  <a:tcPr marL="72000" marR="0" marT="5040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41622427"/>
                  </a:ext>
                </a:extLst>
              </a:tr>
            </a:tbl>
          </a:graphicData>
        </a:graphic>
      </p:graphicFrame>
      <p:sp>
        <p:nvSpPr>
          <p:cNvPr id="32" name="Rectangle 31">
            <a:extLst>
              <a:ext uri="{FF2B5EF4-FFF2-40B4-BE49-F238E27FC236}">
                <a16:creationId xmlns:a16="http://schemas.microsoft.com/office/drawing/2014/main" id="{F00FB980-33FE-4B65-B3F0-C79D0121DAA2}"/>
              </a:ext>
            </a:extLst>
          </p:cNvPr>
          <p:cNvSpPr/>
          <p:nvPr userDrawn="1"/>
        </p:nvSpPr>
        <p:spPr>
          <a:xfrm>
            <a:off x="658465" y="5520857"/>
            <a:ext cx="8845200" cy="50400"/>
          </a:xfrm>
          <a:prstGeom prst="rect">
            <a:avLst/>
          </a:prstGeom>
          <a:solidFill>
            <a:srgbClr val="093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5" name="Picture 4">
            <a:extLst>
              <a:ext uri="{FF2B5EF4-FFF2-40B4-BE49-F238E27FC236}">
                <a16:creationId xmlns:a16="http://schemas.microsoft.com/office/drawing/2014/main" id="{E0026769-20AF-4AF6-8024-B7BF55B3F68F}"/>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l="13231" b="34942"/>
          <a:stretch/>
        </p:blipFill>
        <p:spPr>
          <a:xfrm>
            <a:off x="9570720" y="5803278"/>
            <a:ext cx="2259330" cy="710733"/>
          </a:xfrm>
          <a:prstGeom prst="rect">
            <a:avLst/>
          </a:prstGeom>
        </p:spPr>
      </p:pic>
      <p:sp>
        <p:nvSpPr>
          <p:cNvPr id="8" name="Rectangle 7">
            <a:extLst>
              <a:ext uri="{FF2B5EF4-FFF2-40B4-BE49-F238E27FC236}">
                <a16:creationId xmlns:a16="http://schemas.microsoft.com/office/drawing/2014/main" id="{B8C8ED30-74D5-4FE1-B1C8-A2D0378E5D7A}"/>
              </a:ext>
            </a:extLst>
          </p:cNvPr>
          <p:cNvSpPr/>
          <p:nvPr userDrawn="1"/>
        </p:nvSpPr>
        <p:spPr>
          <a:xfrm>
            <a:off x="9457016" y="5555694"/>
            <a:ext cx="49091" cy="424426"/>
          </a:xfrm>
          <a:prstGeom prst="rect">
            <a:avLst/>
          </a:prstGeom>
          <a:solidFill>
            <a:srgbClr val="093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Rectangle 9">
            <a:extLst>
              <a:ext uri="{FF2B5EF4-FFF2-40B4-BE49-F238E27FC236}">
                <a16:creationId xmlns:a16="http://schemas.microsoft.com/office/drawing/2014/main" id="{04A44DA1-5FB0-4E97-8AFC-6F742896E7EE}"/>
              </a:ext>
            </a:extLst>
          </p:cNvPr>
          <p:cNvSpPr/>
          <p:nvPr userDrawn="1"/>
        </p:nvSpPr>
        <p:spPr>
          <a:xfrm>
            <a:off x="9457016" y="5811320"/>
            <a:ext cx="49091" cy="84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Rectangle 11">
            <a:extLst>
              <a:ext uri="{FF2B5EF4-FFF2-40B4-BE49-F238E27FC236}">
                <a16:creationId xmlns:a16="http://schemas.microsoft.com/office/drawing/2014/main" id="{376EB016-FF31-42BA-B02B-C7EABBD38A2E}"/>
              </a:ext>
            </a:extLst>
          </p:cNvPr>
          <p:cNvSpPr/>
          <p:nvPr userDrawn="1"/>
        </p:nvSpPr>
        <p:spPr>
          <a:xfrm rot="5400000">
            <a:off x="10471464" y="5593403"/>
            <a:ext cx="49091" cy="207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Tree>
    <p:extLst>
      <p:ext uri="{BB962C8B-B14F-4D97-AF65-F5344CB8AC3E}">
        <p14:creationId xmlns:p14="http://schemas.microsoft.com/office/powerpoint/2010/main" val="2779574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ntent with subtit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711683-F262-4313-ACE5-4985769CA584}"/>
              </a:ext>
            </a:extLst>
          </p:cNvPr>
          <p:cNvSpPr>
            <a:spLocks noGrp="1"/>
          </p:cNvSpPr>
          <p:nvPr>
            <p:ph sz="half" idx="1"/>
          </p:nvPr>
        </p:nvSpPr>
        <p:spPr>
          <a:xfrm>
            <a:off x="838200" y="1825625"/>
            <a:ext cx="3402000" cy="4351338"/>
          </a:xfrm>
        </p:spPr>
        <p:txBody>
          <a:bodyPr lIns="0" tIns="0" rIns="0" bIns="0">
            <a:normAutofit/>
          </a:bodyPr>
          <a:lstStyle>
            <a:lvl1pPr>
              <a:defRPr sz="2000">
                <a:latin typeface="Georgia" panose="02040502050405020303" pitchFamily="18" charset="0"/>
                <a:cs typeface="Arial" panose="020B0604020202020204" pitchFamily="34" charset="0"/>
              </a:defRPr>
            </a:lvl1pPr>
            <a:lvl2pPr>
              <a:defRPr sz="2000">
                <a:latin typeface="Georgia" panose="02040502050405020303" pitchFamily="18" charset="0"/>
                <a:cs typeface="Arial" panose="020B0604020202020204" pitchFamily="34" charset="0"/>
              </a:defRPr>
            </a:lvl2pPr>
            <a:lvl3pPr>
              <a:defRPr sz="2000">
                <a:latin typeface="Georgia" panose="02040502050405020303" pitchFamily="18" charset="0"/>
                <a:cs typeface="Arial" panose="020B0604020202020204" pitchFamily="34" charset="0"/>
              </a:defRPr>
            </a:lvl3pPr>
            <a:lvl4pPr>
              <a:defRPr sz="2000">
                <a:latin typeface="Georgia" panose="02040502050405020303" pitchFamily="18" charset="0"/>
                <a:cs typeface="Arial" panose="020B0604020202020204" pitchFamily="34" charset="0"/>
              </a:defRPr>
            </a:lvl4pPr>
            <a:lvl5pPr>
              <a:defRPr sz="2000">
                <a:latin typeface="Georgia" panose="02040502050405020303" pitchFamily="18"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4" name="Content Placeholder 3">
            <a:extLst>
              <a:ext uri="{FF2B5EF4-FFF2-40B4-BE49-F238E27FC236}">
                <a16:creationId xmlns:a16="http://schemas.microsoft.com/office/drawing/2014/main" id="{3023DDC0-230E-41AC-A5D9-468717893FF2}"/>
              </a:ext>
            </a:extLst>
          </p:cNvPr>
          <p:cNvSpPr>
            <a:spLocks noGrp="1"/>
          </p:cNvSpPr>
          <p:nvPr>
            <p:ph sz="half" idx="2"/>
          </p:nvPr>
        </p:nvSpPr>
        <p:spPr>
          <a:xfrm>
            <a:off x="4395000" y="1825625"/>
            <a:ext cx="3402000" cy="4351338"/>
          </a:xfrm>
        </p:spPr>
        <p:txBody>
          <a:bodyPr lIns="0" tIns="0" rIns="0" bIns="0">
            <a:normAutofit/>
          </a:bodyPr>
          <a:lstStyle>
            <a:lvl1pPr>
              <a:defRPr sz="2000">
                <a:latin typeface="Georgia" panose="02040502050405020303" pitchFamily="18" charset="0"/>
                <a:cs typeface="Arial" panose="020B0604020202020204" pitchFamily="34" charset="0"/>
              </a:defRPr>
            </a:lvl1pPr>
            <a:lvl2pPr>
              <a:defRPr sz="2000">
                <a:latin typeface="Georgia" panose="02040502050405020303" pitchFamily="18" charset="0"/>
                <a:cs typeface="Arial" panose="020B0604020202020204" pitchFamily="34" charset="0"/>
              </a:defRPr>
            </a:lvl2pPr>
            <a:lvl3pPr>
              <a:defRPr sz="2000">
                <a:latin typeface="Georgia" panose="02040502050405020303" pitchFamily="18" charset="0"/>
                <a:cs typeface="Arial" panose="020B0604020202020204" pitchFamily="34" charset="0"/>
              </a:defRPr>
            </a:lvl3pPr>
            <a:lvl4pPr>
              <a:defRPr sz="2000">
                <a:latin typeface="Georgia" panose="02040502050405020303" pitchFamily="18" charset="0"/>
                <a:cs typeface="Arial" panose="020B0604020202020204" pitchFamily="34" charset="0"/>
              </a:defRPr>
            </a:lvl4pPr>
            <a:lvl5pPr>
              <a:defRPr sz="2000">
                <a:latin typeface="Georgia" panose="02040502050405020303" pitchFamily="18"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a:extLst>
              <a:ext uri="{FF2B5EF4-FFF2-40B4-BE49-F238E27FC236}">
                <a16:creationId xmlns:a16="http://schemas.microsoft.com/office/drawing/2014/main" id="{9B76A186-6A1D-4452-B151-CB0348ABAC49}"/>
              </a:ext>
            </a:extLst>
          </p:cNvPr>
          <p:cNvSpPr>
            <a:spLocks noGrp="1"/>
          </p:cNvSpPr>
          <p:nvPr>
            <p:ph type="ftr" sz="quarter" idx="11"/>
          </p:nvPr>
        </p:nvSpPr>
        <p:spPr>
          <a:xfrm>
            <a:off x="1219200" y="6426022"/>
            <a:ext cx="6934200" cy="365125"/>
          </a:xfrm>
          <a:prstGeom prst="rect">
            <a:avLst/>
          </a:prstGeom>
        </p:spPr>
        <p:txBody>
          <a:bodyPr lIns="0"/>
          <a:lstStyle>
            <a:lvl1pPr algn="l">
              <a:defRPr sz="900"/>
            </a:lvl1pPr>
          </a:lstStyle>
          <a:p>
            <a:endParaRPr lang="en-IE" dirty="0"/>
          </a:p>
        </p:txBody>
      </p:sp>
      <p:sp>
        <p:nvSpPr>
          <p:cNvPr id="8" name="Content Placeholder 3">
            <a:extLst>
              <a:ext uri="{FF2B5EF4-FFF2-40B4-BE49-F238E27FC236}">
                <a16:creationId xmlns:a16="http://schemas.microsoft.com/office/drawing/2014/main" id="{1A67588A-3BAC-4BA6-BE59-EFE655C03DA5}"/>
              </a:ext>
            </a:extLst>
          </p:cNvPr>
          <p:cNvSpPr>
            <a:spLocks noGrp="1"/>
          </p:cNvSpPr>
          <p:nvPr>
            <p:ph sz="half" idx="13"/>
          </p:nvPr>
        </p:nvSpPr>
        <p:spPr>
          <a:xfrm>
            <a:off x="7951800" y="1825625"/>
            <a:ext cx="3402000" cy="4351338"/>
          </a:xfrm>
        </p:spPr>
        <p:txBody>
          <a:bodyPr lIns="0" tIns="0" rIns="0" bIns="0">
            <a:normAutofit/>
          </a:bodyPr>
          <a:lstStyle>
            <a:lvl1pPr>
              <a:defRPr sz="2000">
                <a:latin typeface="Georgia" panose="02040502050405020303" pitchFamily="18" charset="0"/>
                <a:cs typeface="Arial" panose="020B0604020202020204" pitchFamily="34" charset="0"/>
              </a:defRPr>
            </a:lvl1pPr>
            <a:lvl2pPr>
              <a:defRPr sz="2000">
                <a:latin typeface="Georgia" panose="02040502050405020303" pitchFamily="18" charset="0"/>
                <a:cs typeface="Arial" panose="020B0604020202020204" pitchFamily="34" charset="0"/>
              </a:defRPr>
            </a:lvl2pPr>
            <a:lvl3pPr>
              <a:defRPr sz="2000">
                <a:latin typeface="Georgia" panose="02040502050405020303" pitchFamily="18" charset="0"/>
                <a:cs typeface="Arial" panose="020B0604020202020204" pitchFamily="34" charset="0"/>
              </a:defRPr>
            </a:lvl3pPr>
            <a:lvl4pPr>
              <a:defRPr sz="2000">
                <a:latin typeface="Georgia" panose="02040502050405020303" pitchFamily="18" charset="0"/>
                <a:cs typeface="Arial" panose="020B0604020202020204" pitchFamily="34" charset="0"/>
              </a:defRPr>
            </a:lvl4pPr>
            <a:lvl5pPr>
              <a:defRPr sz="2000">
                <a:latin typeface="Georgia" panose="02040502050405020303" pitchFamily="18"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9" name="Title 1">
            <a:extLst>
              <a:ext uri="{FF2B5EF4-FFF2-40B4-BE49-F238E27FC236}">
                <a16:creationId xmlns:a16="http://schemas.microsoft.com/office/drawing/2014/main" id="{F437B325-808A-4B73-B47B-5145921ACF29}"/>
              </a:ext>
            </a:extLst>
          </p:cNvPr>
          <p:cNvSpPr>
            <a:spLocks noGrp="1"/>
          </p:cNvSpPr>
          <p:nvPr>
            <p:ph type="title" hasCustomPrompt="1"/>
          </p:nvPr>
        </p:nvSpPr>
        <p:spPr>
          <a:xfrm>
            <a:off x="838200" y="365125"/>
            <a:ext cx="10515600" cy="531859"/>
          </a:xfrm>
        </p:spPr>
        <p:txBody>
          <a:bodyPr lIns="0" tIns="0" rIns="0" bIns="0" anchor="t" anchorCtr="0">
            <a:normAutofit/>
          </a:bodyPr>
          <a:lstStyle>
            <a:lvl1pPr>
              <a:defRPr sz="3200" b="1" i="1">
                <a:solidFill>
                  <a:srgbClr val="093161"/>
                </a:solidFill>
                <a:latin typeface="Georgia" panose="02040502050405020303" pitchFamily="18" charset="0"/>
              </a:defRPr>
            </a:lvl1pPr>
          </a:lstStyle>
          <a:p>
            <a:r>
              <a:rPr lang="en-US" dirty="0"/>
              <a:t>Click to </a:t>
            </a:r>
            <a:r>
              <a:rPr lang="pl-PL" dirty="0" err="1"/>
              <a:t>add</a:t>
            </a:r>
            <a:r>
              <a:rPr lang="pl-PL" dirty="0"/>
              <a:t> </a:t>
            </a:r>
            <a:r>
              <a:rPr lang="en-US" dirty="0"/>
              <a:t>title</a:t>
            </a:r>
            <a:endParaRPr lang="en-IE" dirty="0"/>
          </a:p>
        </p:txBody>
      </p:sp>
      <p:sp>
        <p:nvSpPr>
          <p:cNvPr id="10" name="Text Placeholder 12">
            <a:extLst>
              <a:ext uri="{FF2B5EF4-FFF2-40B4-BE49-F238E27FC236}">
                <a16:creationId xmlns:a16="http://schemas.microsoft.com/office/drawing/2014/main" id="{308FBA16-780F-4428-8294-49852446EFB8}"/>
              </a:ext>
            </a:extLst>
          </p:cNvPr>
          <p:cNvSpPr>
            <a:spLocks noGrp="1"/>
          </p:cNvSpPr>
          <p:nvPr>
            <p:ph type="body" sz="quarter" idx="14" hasCustomPrompt="1"/>
          </p:nvPr>
        </p:nvSpPr>
        <p:spPr>
          <a:xfrm>
            <a:off x="838200" y="896984"/>
            <a:ext cx="10515600" cy="793704"/>
          </a:xfrm>
        </p:spPr>
        <p:txBody>
          <a:bodyPr lIns="0" tIns="0" rIns="0" bIns="0">
            <a:normAutofit/>
          </a:bodyPr>
          <a:lstStyle>
            <a:lvl1pPr marL="0" indent="0">
              <a:buNone/>
              <a:defRPr sz="2400" i="1">
                <a:solidFill>
                  <a:srgbClr val="093161"/>
                </a:solidFill>
                <a:latin typeface="Georgia" panose="02040502050405020303" pitchFamily="18" charset="0"/>
              </a:defRPr>
            </a:lvl1pPr>
          </a:lstStyle>
          <a:p>
            <a:pPr lvl="0"/>
            <a:r>
              <a:rPr lang="en-US" dirty="0"/>
              <a:t>Click to </a:t>
            </a:r>
            <a:r>
              <a:rPr lang="pl-PL" dirty="0" err="1"/>
              <a:t>add</a:t>
            </a:r>
            <a:r>
              <a:rPr lang="pl-PL" dirty="0"/>
              <a:t> </a:t>
            </a:r>
            <a:r>
              <a:rPr lang="pl-PL" dirty="0" err="1"/>
              <a:t>subtitle</a:t>
            </a:r>
            <a:endParaRPr lang="en-US" dirty="0"/>
          </a:p>
        </p:txBody>
      </p:sp>
      <p:cxnSp>
        <p:nvCxnSpPr>
          <p:cNvPr id="11" name="Shape 9">
            <a:extLst>
              <a:ext uri="{FF2B5EF4-FFF2-40B4-BE49-F238E27FC236}">
                <a16:creationId xmlns:a16="http://schemas.microsoft.com/office/drawing/2014/main" id="{A4E62465-BA19-4766-9694-27BCFC1DAB6D}"/>
              </a:ext>
            </a:extLst>
          </p:cNvPr>
          <p:cNvCxnSpPr>
            <a:cxnSpLocks/>
          </p:cNvCxnSpPr>
          <p:nvPr userDrawn="1"/>
        </p:nvCxnSpPr>
        <p:spPr>
          <a:xfrm flipV="1">
            <a:off x="609600" y="246150"/>
            <a:ext cx="10744202" cy="149225"/>
          </a:xfrm>
          <a:prstGeom prst="bentConnector3">
            <a:avLst>
              <a:gd name="adj1" fmla="val -49"/>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084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Quote slid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AF277-719E-4E35-AC25-D72F0ECF7057}"/>
              </a:ext>
            </a:extLst>
          </p:cNvPr>
          <p:cNvSpPr>
            <a:spLocks noGrp="1"/>
          </p:cNvSpPr>
          <p:nvPr>
            <p:ph type="title" hasCustomPrompt="1"/>
          </p:nvPr>
        </p:nvSpPr>
        <p:spPr>
          <a:xfrm>
            <a:off x="836023" y="757012"/>
            <a:ext cx="10517777" cy="1325563"/>
          </a:xfrm>
        </p:spPr>
        <p:txBody>
          <a:bodyPr lIns="0" tIns="0" rIns="0" bIns="0" anchor="t" anchorCtr="0">
            <a:normAutofit/>
          </a:bodyPr>
          <a:lstStyle>
            <a:lvl1pPr>
              <a:defRPr sz="5400" i="1">
                <a:solidFill>
                  <a:srgbClr val="093161"/>
                </a:solidFill>
                <a:latin typeface="Georgia" panose="02040502050405020303" pitchFamily="18" charset="0"/>
              </a:defRPr>
            </a:lvl1pPr>
          </a:lstStyle>
          <a:p>
            <a:r>
              <a:rPr lang="en-US" dirty="0"/>
              <a:t>Click to </a:t>
            </a:r>
            <a:r>
              <a:rPr lang="pl-PL" dirty="0" err="1"/>
              <a:t>add</a:t>
            </a:r>
            <a:r>
              <a:rPr lang="pl-PL" dirty="0"/>
              <a:t> text</a:t>
            </a:r>
            <a:endParaRPr lang="en-IE" dirty="0"/>
          </a:p>
        </p:txBody>
      </p:sp>
      <p:sp>
        <p:nvSpPr>
          <p:cNvPr id="6" name="Footer Placeholder 5">
            <a:extLst>
              <a:ext uri="{FF2B5EF4-FFF2-40B4-BE49-F238E27FC236}">
                <a16:creationId xmlns:a16="http://schemas.microsoft.com/office/drawing/2014/main" id="{E0C39EA6-D605-4D7D-AE8D-45FF1D9008B3}"/>
              </a:ext>
            </a:extLst>
          </p:cNvPr>
          <p:cNvSpPr>
            <a:spLocks noGrp="1"/>
          </p:cNvSpPr>
          <p:nvPr>
            <p:ph type="ftr" sz="quarter" idx="11"/>
          </p:nvPr>
        </p:nvSpPr>
        <p:spPr>
          <a:xfrm>
            <a:off x="1219200" y="6426022"/>
            <a:ext cx="6934200" cy="365125"/>
          </a:xfrm>
          <a:prstGeom prst="rect">
            <a:avLst/>
          </a:prstGeom>
        </p:spPr>
        <p:txBody>
          <a:bodyPr lIns="0"/>
          <a:lstStyle>
            <a:lvl1pPr algn="l">
              <a:defRPr sz="900"/>
            </a:lvl1pPr>
          </a:lstStyle>
          <a:p>
            <a:endParaRPr lang="en-IE" dirty="0"/>
          </a:p>
        </p:txBody>
      </p:sp>
      <p:sp>
        <p:nvSpPr>
          <p:cNvPr id="9" name="Rectangle 8">
            <a:extLst>
              <a:ext uri="{FF2B5EF4-FFF2-40B4-BE49-F238E27FC236}">
                <a16:creationId xmlns:a16="http://schemas.microsoft.com/office/drawing/2014/main" id="{5ABDF44A-24D9-4349-BE34-DA066DD51E68}"/>
              </a:ext>
            </a:extLst>
          </p:cNvPr>
          <p:cNvSpPr/>
          <p:nvPr userDrawn="1"/>
        </p:nvSpPr>
        <p:spPr>
          <a:xfrm>
            <a:off x="836023" y="609223"/>
            <a:ext cx="10517776" cy="54000"/>
          </a:xfrm>
          <a:prstGeom prst="rect">
            <a:avLst/>
          </a:prstGeom>
          <a:solidFill>
            <a:srgbClr val="093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8" name="Shape 9">
            <a:extLst>
              <a:ext uri="{FF2B5EF4-FFF2-40B4-BE49-F238E27FC236}">
                <a16:creationId xmlns:a16="http://schemas.microsoft.com/office/drawing/2014/main" id="{E97FEEF1-8A0E-43B6-A77F-C8934E60D81B}"/>
              </a:ext>
            </a:extLst>
          </p:cNvPr>
          <p:cNvCxnSpPr>
            <a:cxnSpLocks/>
          </p:cNvCxnSpPr>
          <p:nvPr userDrawn="1"/>
        </p:nvCxnSpPr>
        <p:spPr>
          <a:xfrm flipV="1">
            <a:off x="609600" y="246150"/>
            <a:ext cx="10744202" cy="149225"/>
          </a:xfrm>
          <a:prstGeom prst="bentConnector3">
            <a:avLst>
              <a:gd name="adj1" fmla="val -49"/>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6011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tter Style">
    <p:spTree>
      <p:nvGrpSpPr>
        <p:cNvPr id="1" name=""/>
        <p:cNvGrpSpPr/>
        <p:nvPr/>
      </p:nvGrpSpPr>
      <p:grpSpPr>
        <a:xfrm>
          <a:off x="0" y="0"/>
          <a:ext cx="0" cy="0"/>
          <a:chOff x="0" y="0"/>
          <a:chExt cx="0" cy="0"/>
        </a:xfrm>
      </p:grpSpPr>
      <p:sp>
        <p:nvSpPr>
          <p:cNvPr id="5" name="Footer Placeholder 5">
            <a:extLst>
              <a:ext uri="{FF2B5EF4-FFF2-40B4-BE49-F238E27FC236}">
                <a16:creationId xmlns:a16="http://schemas.microsoft.com/office/drawing/2014/main" id="{05E235B9-B76B-4094-88F6-7344881ADD89}"/>
              </a:ext>
            </a:extLst>
          </p:cNvPr>
          <p:cNvSpPr>
            <a:spLocks noGrp="1"/>
          </p:cNvSpPr>
          <p:nvPr>
            <p:ph type="ftr" sz="quarter" idx="11"/>
          </p:nvPr>
        </p:nvSpPr>
        <p:spPr>
          <a:xfrm>
            <a:off x="1219200" y="6426022"/>
            <a:ext cx="6934200" cy="365125"/>
          </a:xfrm>
          <a:prstGeom prst="rect">
            <a:avLst/>
          </a:prstGeom>
        </p:spPr>
        <p:txBody>
          <a:bodyPr lIns="0"/>
          <a:lstStyle>
            <a:lvl1pPr algn="l">
              <a:defRPr sz="900"/>
            </a:lvl1pPr>
          </a:lstStyle>
          <a:p>
            <a:endParaRPr lang="en-IE" dirty="0"/>
          </a:p>
        </p:txBody>
      </p:sp>
      <p:sp>
        <p:nvSpPr>
          <p:cNvPr id="7" name="TextBox 6">
            <a:extLst>
              <a:ext uri="{FF2B5EF4-FFF2-40B4-BE49-F238E27FC236}">
                <a16:creationId xmlns:a16="http://schemas.microsoft.com/office/drawing/2014/main" id="{26024A1E-0B8C-4046-998E-D8187B18851C}"/>
              </a:ext>
            </a:extLst>
          </p:cNvPr>
          <p:cNvSpPr txBox="1"/>
          <p:nvPr userDrawn="1"/>
        </p:nvSpPr>
        <p:spPr>
          <a:xfrm>
            <a:off x="838200" y="382174"/>
            <a:ext cx="4608000" cy="1338315"/>
          </a:xfrm>
          <a:prstGeom prst="rect">
            <a:avLst/>
          </a:prstGeom>
          <a:noFill/>
        </p:spPr>
        <p:txBody>
          <a:bodyPr wrap="square" lIns="0" tIns="0" rIns="0" bIns="0">
            <a:spAutoFit/>
          </a:bodyPr>
          <a:lstStyle/>
          <a:p>
            <a:pPr>
              <a:lnSpc>
                <a:spcPct val="107000"/>
              </a:lnSpc>
              <a:spcAft>
                <a:spcPts val="800"/>
              </a:spcAft>
            </a:pPr>
            <a:r>
              <a:rPr lang="en-IE" sz="1200" dirty="0">
                <a:effectLst/>
                <a:latin typeface="Georgia" panose="02040502050405020303" pitchFamily="18" charset="0"/>
                <a:ea typeface="Calibri" panose="020F0502020204030204" pitchFamily="34" charset="0"/>
                <a:cs typeface="Times New Roman" panose="02020603050405020304" pitchFamily="18" charset="0"/>
              </a:rPr>
              <a:t>Client</a:t>
            </a:r>
          </a:p>
          <a:p>
            <a:r>
              <a:rPr lang="en-IE" sz="1200" dirty="0">
                <a:effectLst/>
                <a:latin typeface="Georgia" panose="02040502050405020303" pitchFamily="18" charset="0"/>
                <a:ea typeface="Calibri" panose="020F0502020204030204" pitchFamily="34" charset="0"/>
                <a:cs typeface="Times New Roman" panose="02020603050405020304" pitchFamily="18" charset="0"/>
              </a:rPr>
              <a:t>Address line 1</a:t>
            </a:r>
          </a:p>
          <a:p>
            <a:r>
              <a:rPr lang="en-IE" sz="1200" dirty="0">
                <a:effectLst/>
                <a:latin typeface="Georgia" panose="02040502050405020303" pitchFamily="18" charset="0"/>
                <a:ea typeface="Calibri" panose="020F0502020204030204" pitchFamily="34" charset="0"/>
                <a:cs typeface="Times New Roman" panose="02020603050405020304" pitchFamily="18" charset="0"/>
              </a:rPr>
              <a:t>Address line 2</a:t>
            </a:r>
          </a:p>
          <a:p>
            <a:r>
              <a:rPr lang="en-IE" sz="1200" dirty="0">
                <a:effectLst/>
                <a:latin typeface="Georgia" panose="02040502050405020303" pitchFamily="18" charset="0"/>
                <a:ea typeface="Calibri" panose="020F0502020204030204" pitchFamily="34" charset="0"/>
                <a:cs typeface="Times New Roman" panose="02020603050405020304" pitchFamily="18" charset="0"/>
              </a:rPr>
              <a:t>Address line 3</a:t>
            </a:r>
          </a:p>
          <a:p>
            <a:pPr>
              <a:lnSpc>
                <a:spcPct val="107000"/>
              </a:lnSpc>
              <a:spcAft>
                <a:spcPts val="800"/>
              </a:spcAft>
            </a:pPr>
            <a:r>
              <a:rPr lang="en-IE" sz="1200" dirty="0">
                <a:effectLst/>
                <a:latin typeface="Georgia" panose="02040502050405020303" pitchFamily="18" charset="0"/>
                <a:ea typeface="Calibri" panose="020F0502020204030204" pitchFamily="34" charset="0"/>
                <a:cs typeface="Times New Roman" panose="02020603050405020304" pitchFamily="18" charset="0"/>
              </a:rPr>
              <a:t>Address line 4</a:t>
            </a:r>
          </a:p>
          <a:p>
            <a:pPr>
              <a:lnSpc>
                <a:spcPct val="107000"/>
              </a:lnSpc>
              <a:spcAft>
                <a:spcPts val="800"/>
              </a:spcAft>
            </a:pPr>
            <a:r>
              <a:rPr lang="en-IE" sz="1200" dirty="0">
                <a:effectLst/>
                <a:latin typeface="Georgia" panose="02040502050405020303" pitchFamily="18" charset="0"/>
                <a:ea typeface="Calibri" panose="020F0502020204030204" pitchFamily="34" charset="0"/>
                <a:cs typeface="Times New Roman" panose="02020603050405020304" pitchFamily="18" charset="0"/>
              </a:rPr>
              <a:t> </a:t>
            </a:r>
          </a:p>
        </p:txBody>
      </p:sp>
      <p:sp>
        <p:nvSpPr>
          <p:cNvPr id="8" name="TextBox 7">
            <a:extLst>
              <a:ext uri="{FF2B5EF4-FFF2-40B4-BE49-F238E27FC236}">
                <a16:creationId xmlns:a16="http://schemas.microsoft.com/office/drawing/2014/main" id="{8C9E5B94-B258-467D-A6FF-824F325A9FBC}"/>
              </a:ext>
            </a:extLst>
          </p:cNvPr>
          <p:cNvSpPr txBox="1"/>
          <p:nvPr userDrawn="1"/>
        </p:nvSpPr>
        <p:spPr>
          <a:xfrm>
            <a:off x="6745802" y="382174"/>
            <a:ext cx="4608000" cy="854208"/>
          </a:xfrm>
          <a:prstGeom prst="rect">
            <a:avLst/>
          </a:prstGeom>
          <a:noFill/>
        </p:spPr>
        <p:txBody>
          <a:bodyPr wrap="square" lIns="0" tIns="0" rIns="0" bIns="0">
            <a:spAutoFit/>
          </a:bodyPr>
          <a:lstStyle>
            <a:defPPr>
              <a:defRPr lang="en-US"/>
            </a:defPPr>
            <a:lvl1pPr>
              <a:lnSpc>
                <a:spcPct val="107000"/>
              </a:lnSpc>
              <a:spcAft>
                <a:spcPts val="800"/>
              </a:spcAft>
              <a:defRPr sz="1200">
                <a:effectLst/>
                <a:latin typeface="Georgia" panose="02040502050405020303" pitchFamily="18" charset="0"/>
                <a:ea typeface="Calibri" panose="020F0502020204030204" pitchFamily="34" charset="0"/>
                <a:cs typeface="Times New Roman" panose="02020603050405020304" pitchFamily="18" charset="0"/>
              </a:defRPr>
            </a:lvl1pPr>
          </a:lstStyle>
          <a:p>
            <a:pPr lvl="0" algn="r"/>
            <a:r>
              <a:rPr lang="pl-PL" dirty="0"/>
              <a:t>Bob </a:t>
            </a:r>
            <a:r>
              <a:rPr lang="pl-PL" dirty="0" err="1"/>
              <a:t>Semple</a:t>
            </a:r>
            <a:endParaRPr lang="pl-PL" dirty="0"/>
          </a:p>
          <a:p>
            <a:pPr marL="0" lvl="0" algn="r" defTabSz="914400" rtl="0" eaLnBrk="1" latinLnBrk="0" hangingPunct="1">
              <a:lnSpc>
                <a:spcPct val="100000"/>
              </a:lnSpc>
              <a:spcAft>
                <a:spcPts val="0"/>
              </a:spcAft>
            </a:pPr>
            <a:r>
              <a:rPr lang="en-IE" sz="1200" kern="1200" dirty="0">
                <a:solidFill>
                  <a:schemeClr val="tx1"/>
                </a:solidFill>
                <a:effectLst/>
                <a:latin typeface="Georgia" panose="02040502050405020303" pitchFamily="18" charset="0"/>
                <a:cs typeface="Times New Roman" panose="02020603050405020304" pitchFamily="18" charset="0"/>
              </a:rPr>
              <a:t>16 Cairn Hill</a:t>
            </a:r>
            <a:endParaRPr lang="pl-PL" sz="1200" kern="1200" dirty="0">
              <a:solidFill>
                <a:schemeClr val="tx1"/>
              </a:solidFill>
              <a:effectLst/>
              <a:latin typeface="Georgia" panose="02040502050405020303" pitchFamily="18" charset="0"/>
              <a:cs typeface="Times New Roman" panose="02020603050405020304" pitchFamily="18" charset="0"/>
            </a:endParaRPr>
          </a:p>
          <a:p>
            <a:pPr marL="0" lvl="0" algn="r" defTabSz="914400" rtl="0" eaLnBrk="1" latinLnBrk="0" hangingPunct="1">
              <a:lnSpc>
                <a:spcPct val="100000"/>
              </a:lnSpc>
              <a:spcAft>
                <a:spcPts val="0"/>
              </a:spcAft>
            </a:pPr>
            <a:r>
              <a:rPr lang="en-IE" sz="1200" kern="1200" dirty="0">
                <a:solidFill>
                  <a:schemeClr val="tx1"/>
                </a:solidFill>
                <a:effectLst/>
                <a:latin typeface="Georgia" panose="02040502050405020303" pitchFamily="18" charset="0"/>
                <a:cs typeface="Times New Roman" panose="02020603050405020304" pitchFamily="18" charset="0"/>
              </a:rPr>
              <a:t>Foxrock</a:t>
            </a:r>
            <a:endParaRPr lang="pl-PL" sz="1200" kern="1200" dirty="0">
              <a:solidFill>
                <a:schemeClr val="tx1"/>
              </a:solidFill>
              <a:effectLst/>
              <a:latin typeface="Georgia" panose="02040502050405020303" pitchFamily="18" charset="0"/>
              <a:cs typeface="Times New Roman" panose="02020603050405020304" pitchFamily="18" charset="0"/>
            </a:endParaRPr>
          </a:p>
          <a:p>
            <a:pPr marL="0" lvl="0" algn="r" defTabSz="914400" rtl="0" eaLnBrk="1" latinLnBrk="0" hangingPunct="1">
              <a:lnSpc>
                <a:spcPct val="100000"/>
              </a:lnSpc>
              <a:spcAft>
                <a:spcPts val="0"/>
              </a:spcAft>
            </a:pPr>
            <a:r>
              <a:rPr lang="en-IE" sz="1200" kern="1200" dirty="0">
                <a:solidFill>
                  <a:schemeClr val="tx1"/>
                </a:solidFill>
                <a:effectLst/>
                <a:latin typeface="Georgia" panose="02040502050405020303" pitchFamily="18" charset="0"/>
                <a:cs typeface="Times New Roman" panose="02020603050405020304" pitchFamily="18" charset="0"/>
              </a:rPr>
              <a:t>Dublin 18</a:t>
            </a:r>
          </a:p>
        </p:txBody>
      </p:sp>
      <p:sp>
        <p:nvSpPr>
          <p:cNvPr id="4" name="TextBox 3">
            <a:extLst>
              <a:ext uri="{FF2B5EF4-FFF2-40B4-BE49-F238E27FC236}">
                <a16:creationId xmlns:a16="http://schemas.microsoft.com/office/drawing/2014/main" id="{392B3E5E-E5D2-4071-8333-81D174C2B35D}"/>
              </a:ext>
            </a:extLst>
          </p:cNvPr>
          <p:cNvSpPr txBox="1"/>
          <p:nvPr userDrawn="1"/>
        </p:nvSpPr>
        <p:spPr>
          <a:xfrm>
            <a:off x="838200" y="1823730"/>
            <a:ext cx="10741182" cy="4466736"/>
          </a:xfrm>
          <a:prstGeom prst="rect">
            <a:avLst/>
          </a:prstGeom>
          <a:noFill/>
        </p:spPr>
        <p:txBody>
          <a:bodyPr wrap="square" lIns="0" tIns="0" rIns="0" bIns="0">
            <a:spAutoFit/>
          </a:bodyPr>
          <a:lstStyle/>
          <a:p>
            <a:pPr>
              <a:lnSpc>
                <a:spcPct val="107000"/>
              </a:lnSpc>
              <a:spcAft>
                <a:spcPts val="800"/>
              </a:spcAft>
            </a:pPr>
            <a:r>
              <a:rPr lang="pl-PL" sz="1200" dirty="0" err="1">
                <a:effectLst/>
                <a:latin typeface="Georgia" panose="02040502050405020303" pitchFamily="18" charset="0"/>
                <a:ea typeface="Calibri" panose="020F0502020204030204" pitchFamily="34" charset="0"/>
                <a:cs typeface="Times New Roman" panose="02020603050405020304" pitchFamily="18" charset="0"/>
              </a:rPr>
              <a:t>Dear</a:t>
            </a:r>
            <a:r>
              <a:rPr lang="pl-PL" sz="1200" dirty="0">
                <a:effectLst/>
                <a:latin typeface="Georgia" panose="02040502050405020303" pitchFamily="18" charset="0"/>
                <a:ea typeface="Calibri" panose="020F0502020204030204" pitchFamily="34" charset="0"/>
                <a:cs typeface="Times New Roman" panose="02020603050405020304" pitchFamily="18" charset="0"/>
              </a:rPr>
              <a:t> </a:t>
            </a:r>
            <a:r>
              <a:rPr lang="pl-PL" sz="1200" dirty="0" err="1">
                <a:effectLst/>
                <a:latin typeface="Georgia" panose="02040502050405020303" pitchFamily="18" charset="0"/>
                <a:ea typeface="Calibri" panose="020F0502020204030204" pitchFamily="34" charset="0"/>
                <a:cs typeface="Times New Roman" panose="02020603050405020304" pitchFamily="18" charset="0"/>
              </a:rPr>
              <a:t>Xxxxx</a:t>
            </a:r>
            <a:r>
              <a:rPr lang="pl-PL" sz="1200" dirty="0">
                <a:effectLst/>
                <a:latin typeface="Georgia" panose="02040502050405020303" pitchFamily="18" charset="0"/>
                <a:ea typeface="Calibri" panose="020F0502020204030204" pitchFamily="34" charset="0"/>
                <a:cs typeface="Times New Roman" panose="02020603050405020304" pitchFamily="18" charset="0"/>
              </a:rPr>
              <a:t>,</a:t>
            </a:r>
          </a:p>
          <a:p>
            <a:pPr>
              <a:lnSpc>
                <a:spcPct val="107000"/>
              </a:lnSpc>
              <a:spcAft>
                <a:spcPts val="800"/>
              </a:spcAft>
            </a:pPr>
            <a:endParaRPr lang="en-IE" sz="1200" dirty="0">
              <a:effectLst/>
              <a:latin typeface="Georgia" panose="02040502050405020303" pitchFamily="18" charset="0"/>
              <a:ea typeface="Calibri" panose="020F0502020204030204" pitchFamily="34" charset="0"/>
              <a:cs typeface="Times New Roman" panose="02020603050405020304" pitchFamily="18" charset="0"/>
            </a:endParaRPr>
          </a:p>
          <a:p>
            <a:pPr marL="0" algn="l" defTabSz="914400" rtl="0" eaLnBrk="1" latinLnBrk="0" hangingPunct="1">
              <a:lnSpc>
                <a:spcPct val="107000"/>
              </a:lnSpc>
              <a:spcAft>
                <a:spcPts val="800"/>
              </a:spcAft>
            </a:pP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Lorem ipsum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dolor</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sit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amet</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consectetur</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adipiscing</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elit</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sed</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do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eiusmod</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tempor</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incididunt</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ut</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labore</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et dolore magna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aliqua</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Ut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enim</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ad minim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veniam</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quis</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nostrud</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exercitation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ullamco</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laboris</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nisi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ut</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aliquip</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ex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ea</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commodo</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consequat</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Duis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aute</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irure</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dolor</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in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reprehenderit</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in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voluptate</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velit</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esse</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cillum</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dolore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eu</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fugiat</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nulla</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pariatur</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Excepteur</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sint</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occaecat</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cupidatat</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non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proident</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sunt in culpa qui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officia</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deserunt</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mollit</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anim</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id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est</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laborum</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a:t>
            </a:r>
          </a:p>
          <a:p>
            <a:pPr marL="0" algn="l" defTabSz="914400" rtl="0" eaLnBrk="1" latinLnBrk="0" hangingPunct="1">
              <a:lnSpc>
                <a:spcPct val="107000"/>
              </a:lnSpc>
              <a:spcAft>
                <a:spcPts val="800"/>
              </a:spcAft>
            </a:pP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Lorem ipsum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dolor</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sit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amet</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consectetur</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adipiscing</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elit</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sed</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do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eiusmod</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tempor</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incididunt</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ut</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labore</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et dolore magna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aliqua</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Ut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enim</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ad minim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veniam</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quis</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nostrud</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exercitation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ullamco</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laboris</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nisi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ut</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aliquip</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ex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ea</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commodo</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consequat</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Duis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aute</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irure</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dolor</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in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reprehenderit</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in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voluptate</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velit</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esse</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cillum</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dolore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eu</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fugiat</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nulla</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pariatur</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Excepteur</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sint</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occaecat</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cupidatat</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non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proident</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sunt in culpa qui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officia</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deserunt</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mollit</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anim</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id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est</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laborum</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a:t>
            </a:r>
            <a:endParaRPr lang="pl-PL"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Lorem ipsum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dolor</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sit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amet</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consectetur</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adipiscing</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elit</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sed</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do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eiusmod</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tempor</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incididunt</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ut</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labore</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et dolore magna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aliqua</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Ut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enim</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ad minim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veniam</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quis</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nostrud</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exercitation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ullamco</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laboris</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nisi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ut</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aliquip</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ex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ea</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commodo</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consequat</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Duis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aute</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irure</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dolor</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in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reprehenderit</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in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voluptate</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velit</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esse</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cillum</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dolore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eu</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fugiat</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nulla</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pariatur</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Excepteur</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sint</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occaecat</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cupidatat</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non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proident</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sunt in culpa qui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officia</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deserunt</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mollit</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anim</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id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est</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laborum</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a:t>
            </a:r>
            <a:endParaRPr lang="pl-PL"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Lorem ipsum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dolor</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sit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amet</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consectetur</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adipiscing</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elit</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sed</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do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eiusmod</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tempor</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incididunt</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ut</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labore</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et dolore magna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aliqua</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Ut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enim</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ad minim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veniam</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quis</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nostrud</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exercitation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ullamco</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laboris</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nisi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ut</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aliquip</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ex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ea</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commodo</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consequat</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Duis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aute</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irure</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dolor</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in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reprehenderit</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in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voluptate</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velit</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esse</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cillum</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dolore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eu</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fugiat</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nulla</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pariatur</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Excepteur</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sint</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occaecat</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cupidatat</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non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proident</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sunt in culpa qui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officia</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deserunt</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mollit</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anim</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id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est</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IE"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laborum</a:t>
            </a: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a:t>
            </a:r>
            <a:endParaRPr lang="pl-PL"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p>
            <a:pPr marL="0" algn="l" defTabSz="914400" rtl="0" eaLnBrk="1" latinLnBrk="0" hangingPunct="1">
              <a:lnSpc>
                <a:spcPct val="107000"/>
              </a:lnSpc>
              <a:spcAft>
                <a:spcPts val="800"/>
              </a:spcAft>
            </a:pPr>
            <a:r>
              <a:rPr lang="pl-PL"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Yours</a:t>
            </a:r>
            <a:r>
              <a:rPr lang="pl-PL"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pl-PL"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sincerely</a:t>
            </a:r>
            <a:endParaRPr lang="pl-PL"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p>
            <a:pPr marL="0" algn="l" defTabSz="914400" rtl="0" eaLnBrk="1" latinLnBrk="0" hangingPunct="1">
              <a:lnSpc>
                <a:spcPct val="107000"/>
              </a:lnSpc>
              <a:spcAft>
                <a:spcPts val="800"/>
              </a:spcAft>
            </a:pPr>
            <a:r>
              <a:rPr lang="pl-PL"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Bob </a:t>
            </a:r>
            <a:r>
              <a:rPr lang="pl-PL" sz="1200" kern="12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Semple</a:t>
            </a:r>
            <a:endPar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p>
            <a:pPr marL="0" algn="l" defTabSz="914400" rtl="0" eaLnBrk="1" latinLnBrk="0" hangingPunct="1">
              <a:lnSpc>
                <a:spcPct val="107000"/>
              </a:lnSpc>
              <a:spcAft>
                <a:spcPts val="800"/>
              </a:spcAft>
            </a:pPr>
            <a:r>
              <a:rPr lang="en-IE" sz="1200" kern="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4294170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5">
            <a:extLst>
              <a:ext uri="{FF2B5EF4-FFF2-40B4-BE49-F238E27FC236}">
                <a16:creationId xmlns:a16="http://schemas.microsoft.com/office/drawing/2014/main" id="{05E235B9-B76B-4094-88F6-7344881ADD89}"/>
              </a:ext>
            </a:extLst>
          </p:cNvPr>
          <p:cNvSpPr>
            <a:spLocks noGrp="1"/>
          </p:cNvSpPr>
          <p:nvPr>
            <p:ph type="ftr" sz="quarter" idx="11"/>
          </p:nvPr>
        </p:nvSpPr>
        <p:spPr>
          <a:xfrm>
            <a:off x="1219200" y="6426022"/>
            <a:ext cx="6934200" cy="365125"/>
          </a:xfrm>
          <a:prstGeom prst="rect">
            <a:avLst/>
          </a:prstGeom>
        </p:spPr>
        <p:txBody>
          <a:bodyPr lIns="0"/>
          <a:lstStyle>
            <a:lvl1pPr algn="l">
              <a:defRPr sz="900"/>
            </a:lvl1pPr>
          </a:lstStyle>
          <a:p>
            <a:endParaRPr lang="en-IE" dirty="0"/>
          </a:p>
        </p:txBody>
      </p:sp>
      <p:cxnSp>
        <p:nvCxnSpPr>
          <p:cNvPr id="4" name="Shape 9">
            <a:extLst>
              <a:ext uri="{FF2B5EF4-FFF2-40B4-BE49-F238E27FC236}">
                <a16:creationId xmlns:a16="http://schemas.microsoft.com/office/drawing/2014/main" id="{F2EE8247-5927-44AD-85E2-635B932BB972}"/>
              </a:ext>
            </a:extLst>
          </p:cNvPr>
          <p:cNvCxnSpPr>
            <a:cxnSpLocks/>
          </p:cNvCxnSpPr>
          <p:nvPr userDrawn="1"/>
        </p:nvCxnSpPr>
        <p:spPr>
          <a:xfrm flipV="1">
            <a:off x="609600" y="246150"/>
            <a:ext cx="10744202" cy="149225"/>
          </a:xfrm>
          <a:prstGeom prst="bentConnector3">
            <a:avLst>
              <a:gd name="adj1" fmla="val -49"/>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4161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bg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2B32A4C-9655-43FA-850B-736710873A92}"/>
              </a:ext>
            </a:extLst>
          </p:cNvPr>
          <p:cNvSpPr/>
          <p:nvPr userDrawn="1"/>
        </p:nvSpPr>
        <p:spPr>
          <a:xfrm>
            <a:off x="0" y="5452844"/>
            <a:ext cx="12192000" cy="1405156"/>
          </a:xfrm>
          <a:prstGeom prst="rect">
            <a:avLst/>
          </a:prstGeom>
          <a:solidFill>
            <a:srgbClr val="093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TextBox 8">
            <a:extLst>
              <a:ext uri="{FF2B5EF4-FFF2-40B4-BE49-F238E27FC236}">
                <a16:creationId xmlns:a16="http://schemas.microsoft.com/office/drawing/2014/main" id="{B84D89D7-C01E-4767-9318-4E07B6075DE0}"/>
              </a:ext>
            </a:extLst>
          </p:cNvPr>
          <p:cNvSpPr txBox="1"/>
          <p:nvPr userDrawn="1"/>
        </p:nvSpPr>
        <p:spPr>
          <a:xfrm>
            <a:off x="838199" y="5761722"/>
            <a:ext cx="6790509" cy="861774"/>
          </a:xfrm>
          <a:prstGeom prst="rect">
            <a:avLst/>
          </a:prstGeom>
          <a:noFill/>
        </p:spPr>
        <p:txBody>
          <a:bodyPr wrap="square" lIns="0" tIns="0" rIns="0" bIns="0">
            <a:spAutoFit/>
          </a:bodyPr>
          <a:lstStyle/>
          <a:p>
            <a:pPr eaLnBrk="1" hangingPunct="1"/>
            <a:r>
              <a:rPr lang="en-GB" sz="800" dirty="0">
                <a:solidFill>
                  <a:schemeClr val="bg1"/>
                </a:solidFill>
                <a:latin typeface="Arial" charset="0"/>
                <a:cs typeface="Arial" charset="0"/>
              </a:rPr>
              <a:t>This publication has been prepared for general guidance on matters of interest only, and does not constitute professional advice. You should not act upon the information contained in this publication without obtaining specific professional advice. No republication or warranty (express or implied) is given as to the accuracy or completeness of the information contained in this publication, and, to the extent permitted by law, Bob Semple does not accept or assume any liability, responsibility or duty of care for any consequences of you or anyone else acting, or refraining to act, in reliance on the information contained in this publication or for any decision based on it. </a:t>
            </a:r>
            <a:endParaRPr lang="pl-PL" sz="800" dirty="0">
              <a:solidFill>
                <a:schemeClr val="bg1"/>
              </a:solidFill>
              <a:latin typeface="Arial" charset="0"/>
              <a:cs typeface="Arial" charset="0"/>
            </a:endParaRPr>
          </a:p>
          <a:p>
            <a:pPr eaLnBrk="1" hangingPunct="1"/>
            <a:endParaRPr lang="en-GB" sz="800" dirty="0">
              <a:solidFill>
                <a:schemeClr val="bg1"/>
              </a:solidFill>
              <a:latin typeface="Arial" charset="0"/>
              <a:cs typeface="Arial" charset="0"/>
            </a:endParaRPr>
          </a:p>
          <a:p>
            <a:pPr eaLnBrk="1" hangingPunct="1"/>
            <a:r>
              <a:rPr lang="en-US" sz="800" dirty="0">
                <a:solidFill>
                  <a:schemeClr val="bg1"/>
                </a:solidFill>
                <a:latin typeface="Arial" charset="0"/>
                <a:cs typeface="Arial" charset="0"/>
              </a:rPr>
              <a:t>© Bob Semple 24. </a:t>
            </a:r>
            <a:r>
              <a:rPr lang="pl-PL" sz="800" dirty="0">
                <a:solidFill>
                  <a:schemeClr val="bg1"/>
                </a:solidFill>
                <a:latin typeface="Arial" charset="0"/>
                <a:cs typeface="Arial" charset="0"/>
              </a:rPr>
              <a:t> </a:t>
            </a:r>
            <a:r>
              <a:rPr lang="en-US" sz="800" dirty="0">
                <a:solidFill>
                  <a:schemeClr val="bg1"/>
                </a:solidFill>
                <a:latin typeface="Arial" charset="0"/>
                <a:cs typeface="Arial" charset="0"/>
              </a:rPr>
              <a:t>All rights reserved. </a:t>
            </a:r>
            <a:r>
              <a:rPr lang="pl-PL" sz="800" dirty="0">
                <a:solidFill>
                  <a:schemeClr val="bg1"/>
                </a:solidFill>
                <a:latin typeface="Arial" charset="0"/>
                <a:cs typeface="Arial" charset="0"/>
              </a:rPr>
              <a:t> </a:t>
            </a:r>
            <a:r>
              <a:rPr lang="en-US" sz="800" dirty="0">
                <a:solidFill>
                  <a:schemeClr val="bg1"/>
                </a:solidFill>
                <a:latin typeface="Arial" charset="0"/>
                <a:cs typeface="Arial" charset="0"/>
              </a:rPr>
              <a:t>Not for further distribution without the permission of Bob Semple.</a:t>
            </a:r>
          </a:p>
        </p:txBody>
      </p:sp>
      <p:sp>
        <p:nvSpPr>
          <p:cNvPr id="12" name="TextBox 11">
            <a:extLst>
              <a:ext uri="{FF2B5EF4-FFF2-40B4-BE49-F238E27FC236}">
                <a16:creationId xmlns:a16="http://schemas.microsoft.com/office/drawing/2014/main" id="{77CC3AB3-E9B8-4307-9E26-07E6F330604D}"/>
              </a:ext>
            </a:extLst>
          </p:cNvPr>
          <p:cNvSpPr txBox="1"/>
          <p:nvPr userDrawn="1"/>
        </p:nvSpPr>
        <p:spPr>
          <a:xfrm>
            <a:off x="10329578" y="6089696"/>
            <a:ext cx="2112475" cy="533800"/>
          </a:xfrm>
          <a:prstGeom prst="rect">
            <a:avLst/>
          </a:prstGeom>
          <a:noFill/>
        </p:spPr>
        <p:txBody>
          <a:bodyPr wrap="square" lIns="0" tIns="0" rIns="0" bIns="0">
            <a:spAutoFit/>
          </a:bodyPr>
          <a:lstStyle/>
          <a:p>
            <a:pPr marL="215900" indent="-215900">
              <a:lnSpc>
                <a:spcPct val="107000"/>
              </a:lnSpc>
              <a:spcAft>
                <a:spcPts val="200"/>
              </a:spcAft>
              <a:tabLst>
                <a:tab pos="270510" algn="l"/>
              </a:tabLst>
            </a:pPr>
            <a:r>
              <a:rPr lang="en-IE" sz="1000" i="1"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rPr>
              <a:t>m:	+353 86 81 6434</a:t>
            </a:r>
            <a:endParaRPr lang="en-IE" sz="1000"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endParaRPr>
          </a:p>
          <a:p>
            <a:pPr marL="215900" indent="-215900">
              <a:lnSpc>
                <a:spcPct val="107000"/>
              </a:lnSpc>
              <a:spcAft>
                <a:spcPts val="200"/>
              </a:spcAft>
              <a:tabLst>
                <a:tab pos="270510" algn="l"/>
              </a:tabLst>
            </a:pPr>
            <a:r>
              <a:rPr lang="en-IE" sz="1000" i="1"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rPr>
              <a:t>e:	bob@bobsemple.ie</a:t>
            </a:r>
            <a:endParaRPr lang="en-IE" sz="1000"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endParaRPr>
          </a:p>
          <a:p>
            <a:pPr marL="215900" indent="-215900">
              <a:lnSpc>
                <a:spcPct val="107000"/>
              </a:lnSpc>
              <a:spcAft>
                <a:spcPts val="200"/>
              </a:spcAft>
              <a:tabLst>
                <a:tab pos="270510" algn="l"/>
              </a:tabLst>
            </a:pPr>
            <a:r>
              <a:rPr lang="pl-PL" sz="1000" i="1"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rPr>
              <a:t>w:	www.bobsemple.ie</a:t>
            </a:r>
            <a:endParaRPr lang="en-IE" sz="1000"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id="{7A18662D-97D6-4CB3-A908-CBD642AB7E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9578" y="5553158"/>
            <a:ext cx="1256210" cy="527054"/>
          </a:xfrm>
          <a:prstGeom prst="rect">
            <a:avLst/>
          </a:prstGeom>
        </p:spPr>
      </p:pic>
      <p:sp>
        <p:nvSpPr>
          <p:cNvPr id="15" name="Title 1">
            <a:extLst>
              <a:ext uri="{FF2B5EF4-FFF2-40B4-BE49-F238E27FC236}">
                <a16:creationId xmlns:a16="http://schemas.microsoft.com/office/drawing/2014/main" id="{5D334D3F-35A1-4D95-A404-28796C17FDE5}"/>
              </a:ext>
            </a:extLst>
          </p:cNvPr>
          <p:cNvSpPr>
            <a:spLocks noGrp="1"/>
          </p:cNvSpPr>
          <p:nvPr>
            <p:ph type="title" hasCustomPrompt="1"/>
          </p:nvPr>
        </p:nvSpPr>
        <p:spPr>
          <a:xfrm>
            <a:off x="836023" y="757012"/>
            <a:ext cx="10517777" cy="1325563"/>
          </a:xfrm>
        </p:spPr>
        <p:txBody>
          <a:bodyPr lIns="0" tIns="0" rIns="0" bIns="0" anchor="t" anchorCtr="0">
            <a:normAutofit/>
          </a:bodyPr>
          <a:lstStyle>
            <a:lvl1pPr>
              <a:defRPr sz="3600" i="1">
                <a:solidFill>
                  <a:srgbClr val="093161"/>
                </a:solidFill>
                <a:latin typeface="Georgia" panose="02040502050405020303" pitchFamily="18" charset="0"/>
              </a:defRPr>
            </a:lvl1pPr>
          </a:lstStyle>
          <a:p>
            <a:r>
              <a:rPr lang="en-US" dirty="0"/>
              <a:t>Click to </a:t>
            </a:r>
            <a:r>
              <a:rPr lang="pl-PL" dirty="0" err="1"/>
              <a:t>add</a:t>
            </a:r>
            <a:r>
              <a:rPr lang="pl-PL" dirty="0"/>
              <a:t> </a:t>
            </a:r>
            <a:r>
              <a:rPr lang="pl-PL" dirty="0" err="1"/>
              <a:t>closing</a:t>
            </a:r>
            <a:r>
              <a:rPr lang="pl-PL" dirty="0"/>
              <a:t> </a:t>
            </a:r>
            <a:r>
              <a:rPr lang="pl-PL" dirty="0" err="1"/>
              <a:t>statement</a:t>
            </a:r>
            <a:r>
              <a:rPr lang="pl-PL" dirty="0"/>
              <a:t> </a:t>
            </a:r>
            <a:r>
              <a:rPr lang="pl-PL" dirty="0" err="1"/>
              <a:t>here</a:t>
            </a:r>
            <a:endParaRPr lang="en-IE" dirty="0"/>
          </a:p>
        </p:txBody>
      </p:sp>
    </p:spTree>
    <p:extLst>
      <p:ext uri="{BB962C8B-B14F-4D97-AF65-F5344CB8AC3E}">
        <p14:creationId xmlns:p14="http://schemas.microsoft.com/office/powerpoint/2010/main" val="2971732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over Only">
    <p:spTree>
      <p:nvGrpSpPr>
        <p:cNvPr id="1" name=""/>
        <p:cNvGrpSpPr/>
        <p:nvPr/>
      </p:nvGrpSpPr>
      <p:grpSpPr>
        <a:xfrm>
          <a:off x="0" y="0"/>
          <a:ext cx="0" cy="0"/>
          <a:chOff x="0" y="0"/>
          <a:chExt cx="0" cy="0"/>
        </a:xfrm>
      </p:grpSpPr>
      <p:cxnSp>
        <p:nvCxnSpPr>
          <p:cNvPr id="3" name="Shape 9"/>
          <p:cNvCxnSpPr/>
          <p:nvPr/>
        </p:nvCxnSpPr>
        <p:spPr>
          <a:xfrm rot="5400000" flipH="1" flipV="1">
            <a:off x="5918200" y="-4800600"/>
            <a:ext cx="152400" cy="109728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11200" y="685800"/>
            <a:ext cx="10769600" cy="914400"/>
          </a:xfrm>
        </p:spPr>
        <p:txBody>
          <a:bodyPr/>
          <a:lstStyle/>
          <a:p>
            <a:r>
              <a:rPr lang="en-US" noProof="0"/>
              <a:t>Click to edit Master title style</a:t>
            </a:r>
            <a:endParaRPr lang="en-GB" noProof="0"/>
          </a:p>
        </p:txBody>
      </p:sp>
      <p:sp>
        <p:nvSpPr>
          <p:cNvPr id="4" name="Slide Number Placeholder 5"/>
          <p:cNvSpPr>
            <a:spLocks noGrp="1"/>
          </p:cNvSpPr>
          <p:nvPr>
            <p:ph type="sldNum" sz="quarter" idx="10"/>
          </p:nvPr>
        </p:nvSpPr>
        <p:spPr/>
        <p:txBody>
          <a:bodyPr/>
          <a:lstStyle>
            <a:lvl1pPr algn="r">
              <a:defRPr sz="750">
                <a:solidFill>
                  <a:schemeClr val="tx1"/>
                </a:solidFill>
                <a:latin typeface="Arial" pitchFamily="34" charset="0"/>
                <a:cs typeface="Arial" pitchFamily="34" charset="0"/>
              </a:defRPr>
            </a:lvl1pPr>
          </a:lstStyle>
          <a:p>
            <a:pPr>
              <a:defRPr/>
            </a:pPr>
            <a:fld id="{91599F27-CCD7-4C82-95ED-6BC52320088F}" type="slidenum">
              <a:rPr lang="en-GB"/>
              <a:pPr>
                <a:defRPr/>
              </a:pPr>
              <a:t>‹#›</a:t>
            </a:fld>
            <a:endParaRPr lang="en-GB" dirty="0"/>
          </a:p>
        </p:txBody>
      </p:sp>
      <p:sp>
        <p:nvSpPr>
          <p:cNvPr id="5" name="Date Placeholder 3"/>
          <p:cNvSpPr>
            <a:spLocks noGrp="1"/>
          </p:cNvSpPr>
          <p:nvPr>
            <p:ph type="dt" sz="half" idx="11"/>
          </p:nvPr>
        </p:nvSpPr>
        <p:spPr>
          <a:xfrm>
            <a:off x="9448800" y="6324600"/>
            <a:ext cx="2032000" cy="152400"/>
          </a:xfrm>
          <a:prstGeom prst="rect">
            <a:avLst/>
          </a:prstGeom>
        </p:spPr>
        <p:txBody>
          <a:bodyPr lIns="0" tIns="0" rIns="0" bIns="0" anchor="t" anchorCtr="0">
            <a:noAutofit/>
          </a:bodyPr>
          <a:lstStyle>
            <a:lvl1pPr algn="r" fontAlgn="auto">
              <a:spcBef>
                <a:spcPts val="0"/>
              </a:spcBef>
              <a:spcAft>
                <a:spcPts val="0"/>
              </a:spcAft>
              <a:defRPr sz="750" dirty="0">
                <a:solidFill>
                  <a:schemeClr val="tx1"/>
                </a:solidFill>
                <a:latin typeface="Arial" pitchFamily="34" charset="0"/>
                <a:cs typeface="Arial" pitchFamily="34" charset="0"/>
              </a:defRPr>
            </a:lvl1pPr>
          </a:lstStyle>
          <a:p>
            <a:pPr>
              <a:defRPr/>
            </a:pPr>
            <a:endParaRPr lang="en-GB" dirty="0"/>
          </a:p>
        </p:txBody>
      </p:sp>
      <p:cxnSp>
        <p:nvCxnSpPr>
          <p:cNvPr id="6" name="Shape 14">
            <a:extLst>
              <a:ext uri="{FF2B5EF4-FFF2-40B4-BE49-F238E27FC236}">
                <a16:creationId xmlns:a16="http://schemas.microsoft.com/office/drawing/2014/main" id="{E057C402-6F69-467D-B1C5-C32BA6ED61D3}"/>
              </a:ext>
            </a:extLst>
          </p:cNvPr>
          <p:cNvCxnSpPr/>
          <p:nvPr userDrawn="1"/>
        </p:nvCxnSpPr>
        <p:spPr>
          <a:xfrm rot="5400000" flipH="1" flipV="1">
            <a:off x="5918200" y="-4789512"/>
            <a:ext cx="152400" cy="10972800"/>
          </a:xfrm>
          <a:prstGeom prst="bentConnector2">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8340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Content: One">
    <p:spTree>
      <p:nvGrpSpPr>
        <p:cNvPr id="1" name=""/>
        <p:cNvGrpSpPr/>
        <p:nvPr/>
      </p:nvGrpSpPr>
      <p:grpSpPr>
        <a:xfrm>
          <a:off x="0" y="0"/>
          <a:ext cx="0" cy="0"/>
          <a:chOff x="0" y="0"/>
          <a:chExt cx="0" cy="0"/>
        </a:xfrm>
      </p:grpSpPr>
      <p:cxnSp>
        <p:nvCxnSpPr>
          <p:cNvPr id="4" name="Shape 14"/>
          <p:cNvCxnSpPr/>
          <p:nvPr/>
        </p:nvCxnSpPr>
        <p:spPr>
          <a:xfrm rot="5400000" flipH="1" flipV="1">
            <a:off x="5918200" y="-4800600"/>
            <a:ext cx="152400" cy="109728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11200" y="685800"/>
            <a:ext cx="10769600" cy="914400"/>
          </a:xfrm>
        </p:spPr>
        <p:txBody>
          <a:bodyPr/>
          <a:lstStyle>
            <a:lvl1pPr>
              <a:defRPr/>
            </a:lvl1pPr>
          </a:lstStyle>
          <a:p>
            <a:r>
              <a:rPr lang="en-US" noProof="0"/>
              <a:t>Click to edit Master title style</a:t>
            </a:r>
            <a:endParaRPr lang="en-GB" noProof="0"/>
          </a:p>
        </p:txBody>
      </p:sp>
      <p:sp>
        <p:nvSpPr>
          <p:cNvPr id="31" name="Content Placeholder 26"/>
          <p:cNvSpPr>
            <a:spLocks noGrp="1"/>
          </p:cNvSpPr>
          <p:nvPr>
            <p:ph sz="quarter" idx="15"/>
          </p:nvPr>
        </p:nvSpPr>
        <p:spPr>
          <a:xfrm>
            <a:off x="711200" y="1752600"/>
            <a:ext cx="10769600" cy="4419600"/>
          </a:xfrm>
        </p:spPr>
        <p:txBody>
          <a:bodyPr/>
          <a:lstStyle>
            <a:lvl1pPr>
              <a:defRPr sz="2400" baseline="0"/>
            </a:lvl1pPr>
            <a:lvl2pPr>
              <a:defRPr sz="2400"/>
            </a:lvl2pPr>
            <a:lvl3pPr>
              <a:defRPr sz="2400"/>
            </a:lvl3pPr>
            <a:lvl4pPr>
              <a:defRPr sz="2400"/>
            </a:lvl4pPr>
            <a:lvl5pPr>
              <a:defRPr sz="240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5" name="Slide Number Placeholder 5"/>
          <p:cNvSpPr>
            <a:spLocks noGrp="1"/>
          </p:cNvSpPr>
          <p:nvPr>
            <p:ph type="sldNum" sz="quarter" idx="16"/>
          </p:nvPr>
        </p:nvSpPr>
        <p:spPr/>
        <p:txBody>
          <a:bodyPr/>
          <a:lstStyle>
            <a:lvl1pPr algn="r">
              <a:defRPr sz="1000">
                <a:solidFill>
                  <a:schemeClr val="tx1"/>
                </a:solidFill>
                <a:latin typeface="Arial" pitchFamily="34" charset="0"/>
                <a:cs typeface="Arial" pitchFamily="34" charset="0"/>
              </a:defRPr>
            </a:lvl1pPr>
          </a:lstStyle>
          <a:p>
            <a:pPr>
              <a:defRPr/>
            </a:pPr>
            <a:fld id="{DE0A4D21-4B7E-44AE-80B9-9C27676F31AD}" type="slidenum">
              <a:rPr lang="en-GB"/>
              <a:pPr>
                <a:defRPr/>
              </a:pPr>
              <a:t>‹#›</a:t>
            </a:fld>
            <a:endParaRPr lang="en-GB" dirty="0"/>
          </a:p>
        </p:txBody>
      </p:sp>
      <p:sp>
        <p:nvSpPr>
          <p:cNvPr id="6" name="Date Placeholder 3"/>
          <p:cNvSpPr>
            <a:spLocks noGrp="1"/>
          </p:cNvSpPr>
          <p:nvPr>
            <p:ph type="dt" sz="half" idx="17"/>
          </p:nvPr>
        </p:nvSpPr>
        <p:spPr>
          <a:xfrm>
            <a:off x="9448800" y="6324600"/>
            <a:ext cx="2032000" cy="152400"/>
          </a:xfrm>
          <a:prstGeom prst="rect">
            <a:avLst/>
          </a:prstGeom>
        </p:spPr>
        <p:txBody>
          <a:bodyPr lIns="0" tIns="0" rIns="0" bIns="0" anchor="t" anchorCtr="0">
            <a:noAutofit/>
          </a:bodyPr>
          <a:lstStyle>
            <a:lvl1pPr algn="r" fontAlgn="auto">
              <a:spcBef>
                <a:spcPts val="0"/>
              </a:spcBef>
              <a:spcAft>
                <a:spcPts val="0"/>
              </a:spcAft>
              <a:defRPr sz="1000" dirty="0">
                <a:solidFill>
                  <a:schemeClr val="tx1"/>
                </a:solidFill>
                <a:latin typeface="Arial" pitchFamily="34" charset="0"/>
                <a:cs typeface="Arial" pitchFamily="34" charset="0"/>
              </a:defRPr>
            </a:lvl1pPr>
          </a:lstStyle>
          <a:p>
            <a:pPr>
              <a:defRPr/>
            </a:pPr>
            <a:endParaRPr lang="en-GB" dirty="0"/>
          </a:p>
        </p:txBody>
      </p:sp>
    </p:spTree>
    <p:extLst>
      <p:ext uri="{BB962C8B-B14F-4D97-AF65-F5344CB8AC3E}">
        <p14:creationId xmlns:p14="http://schemas.microsoft.com/office/powerpoint/2010/main" val="11965875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280576" y="6453336"/>
            <a:ext cx="636555" cy="360040"/>
          </a:xfrm>
        </p:spPr>
        <p:txBody>
          <a:bodyPr/>
          <a:lstStyle>
            <a:lvl1pPr algn="r">
              <a:defRPr>
                <a:solidFill>
                  <a:schemeClr val="bg2">
                    <a:lumMod val="50000"/>
                  </a:schemeClr>
                </a:solidFill>
              </a:defRPr>
            </a:lvl1pPr>
          </a:lstStyle>
          <a:p>
            <a:fld id="{71C6ED05-A19B-401E-82D1-A97716B25635}" type="slidenum">
              <a:rPr lang="en-IE" smtClean="0"/>
              <a:pPr/>
              <a:t>‹#›</a:t>
            </a:fld>
            <a:endParaRPr lang="en-IE" dirty="0"/>
          </a:p>
        </p:txBody>
      </p:sp>
    </p:spTree>
    <p:extLst>
      <p:ext uri="{BB962C8B-B14F-4D97-AF65-F5344CB8AC3E}">
        <p14:creationId xmlns:p14="http://schemas.microsoft.com/office/powerpoint/2010/main" val="156015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5" name="Footer Placeholder 5">
            <a:extLst>
              <a:ext uri="{FF2B5EF4-FFF2-40B4-BE49-F238E27FC236}">
                <a16:creationId xmlns:a16="http://schemas.microsoft.com/office/drawing/2014/main" id="{05E235B9-B76B-4094-88F6-7344881ADD89}"/>
              </a:ext>
            </a:extLst>
          </p:cNvPr>
          <p:cNvSpPr>
            <a:spLocks noGrp="1"/>
          </p:cNvSpPr>
          <p:nvPr>
            <p:ph type="ftr" sz="quarter" idx="11"/>
          </p:nvPr>
        </p:nvSpPr>
        <p:spPr>
          <a:xfrm>
            <a:off x="1219200" y="6426022"/>
            <a:ext cx="6934200" cy="365125"/>
          </a:xfrm>
          <a:prstGeom prst="rect">
            <a:avLst/>
          </a:prstGeom>
        </p:spPr>
        <p:txBody>
          <a:bodyPr lIns="0"/>
          <a:lstStyle>
            <a:lvl1pPr algn="l">
              <a:defRPr sz="900"/>
            </a:lvl1pPr>
          </a:lstStyle>
          <a:p>
            <a:endParaRPr lang="en-IE" dirty="0"/>
          </a:p>
        </p:txBody>
      </p:sp>
      <p:sp>
        <p:nvSpPr>
          <p:cNvPr id="4" name="Title 1">
            <a:extLst>
              <a:ext uri="{FF2B5EF4-FFF2-40B4-BE49-F238E27FC236}">
                <a16:creationId xmlns:a16="http://schemas.microsoft.com/office/drawing/2014/main" id="{0ED45739-8A4A-4F37-A775-36A924033690}"/>
              </a:ext>
            </a:extLst>
          </p:cNvPr>
          <p:cNvSpPr>
            <a:spLocks noGrp="1"/>
          </p:cNvSpPr>
          <p:nvPr>
            <p:ph type="title" hasCustomPrompt="1"/>
          </p:nvPr>
        </p:nvSpPr>
        <p:spPr>
          <a:xfrm>
            <a:off x="838200" y="365125"/>
            <a:ext cx="10515600" cy="1325563"/>
          </a:xfrm>
        </p:spPr>
        <p:txBody>
          <a:bodyPr lIns="0" tIns="0" rIns="0" bIns="0" anchor="t" anchorCtr="0">
            <a:normAutofit/>
          </a:bodyPr>
          <a:lstStyle>
            <a:lvl1pPr>
              <a:defRPr sz="3200" b="1" i="1">
                <a:solidFill>
                  <a:srgbClr val="093161"/>
                </a:solidFill>
                <a:latin typeface="Georgia" panose="02040502050405020303" pitchFamily="18" charset="0"/>
              </a:defRPr>
            </a:lvl1pPr>
          </a:lstStyle>
          <a:p>
            <a:r>
              <a:rPr lang="pl-PL" dirty="0"/>
              <a:t>Agenda</a:t>
            </a:r>
            <a:endParaRPr lang="en-IE" dirty="0"/>
          </a:p>
        </p:txBody>
      </p:sp>
      <p:sp>
        <p:nvSpPr>
          <p:cNvPr id="7" name="Content Placeholder 2">
            <a:extLst>
              <a:ext uri="{FF2B5EF4-FFF2-40B4-BE49-F238E27FC236}">
                <a16:creationId xmlns:a16="http://schemas.microsoft.com/office/drawing/2014/main" id="{4F78BFB2-8B7C-4A96-ABBD-E853370DD805}"/>
              </a:ext>
            </a:extLst>
          </p:cNvPr>
          <p:cNvSpPr>
            <a:spLocks noGrp="1"/>
          </p:cNvSpPr>
          <p:nvPr>
            <p:ph idx="1" hasCustomPrompt="1"/>
          </p:nvPr>
        </p:nvSpPr>
        <p:spPr>
          <a:xfrm>
            <a:off x="838200" y="1825625"/>
            <a:ext cx="10515600" cy="4351338"/>
          </a:xfrm>
        </p:spPr>
        <p:txBody>
          <a:bodyPr lIns="0" tIns="0" rIns="0" bIns="0"/>
          <a:lstStyle>
            <a:lvl1pPr marL="514350" indent="-514350">
              <a:buFont typeface="+mj-lt"/>
              <a:buAutoNum type="arabicPeriod"/>
              <a:defRPr sz="2800">
                <a:latin typeface="Georgia" panose="02040502050405020303" pitchFamily="18" charset="0"/>
              </a:defRPr>
            </a:lvl1pPr>
          </a:lstStyle>
          <a:p>
            <a:pPr lvl="0"/>
            <a:r>
              <a:rPr lang="en-US" dirty="0"/>
              <a:t>Click </a:t>
            </a:r>
            <a:r>
              <a:rPr lang="pl-PL" dirty="0" err="1"/>
              <a:t>here</a:t>
            </a:r>
            <a:r>
              <a:rPr lang="pl-PL" dirty="0"/>
              <a:t> to </a:t>
            </a:r>
            <a:r>
              <a:rPr lang="pl-PL" dirty="0" err="1"/>
              <a:t>add</a:t>
            </a:r>
            <a:r>
              <a:rPr lang="pl-PL" dirty="0"/>
              <a:t> text</a:t>
            </a:r>
            <a:endParaRPr lang="en-US" dirty="0"/>
          </a:p>
          <a:p>
            <a:pPr lvl="1"/>
            <a:endParaRPr lang="en-IE" dirty="0"/>
          </a:p>
        </p:txBody>
      </p:sp>
      <p:cxnSp>
        <p:nvCxnSpPr>
          <p:cNvPr id="8" name="Shape 9">
            <a:extLst>
              <a:ext uri="{FF2B5EF4-FFF2-40B4-BE49-F238E27FC236}">
                <a16:creationId xmlns:a16="http://schemas.microsoft.com/office/drawing/2014/main" id="{40735A92-8ED8-4063-889E-5750306AA3CB}"/>
              </a:ext>
            </a:extLst>
          </p:cNvPr>
          <p:cNvCxnSpPr>
            <a:cxnSpLocks/>
          </p:cNvCxnSpPr>
          <p:nvPr userDrawn="1"/>
        </p:nvCxnSpPr>
        <p:spPr>
          <a:xfrm flipV="1">
            <a:off x="609600" y="246150"/>
            <a:ext cx="10744202" cy="149225"/>
          </a:xfrm>
          <a:prstGeom prst="bentConnector3">
            <a:avLst>
              <a:gd name="adj1" fmla="val -49"/>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7983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9B09C-3E01-447F-8842-DE5B83B18E85}"/>
              </a:ext>
            </a:extLst>
          </p:cNvPr>
          <p:cNvSpPr>
            <a:spLocks noGrp="1"/>
          </p:cNvSpPr>
          <p:nvPr>
            <p:ph type="title" hasCustomPrompt="1"/>
          </p:nvPr>
        </p:nvSpPr>
        <p:spPr/>
        <p:txBody>
          <a:bodyPr lIns="0" tIns="0" rIns="0" bIns="0" anchor="t" anchorCtr="0">
            <a:normAutofit/>
          </a:bodyPr>
          <a:lstStyle>
            <a:lvl1pPr>
              <a:defRPr sz="3200" b="1" i="1">
                <a:solidFill>
                  <a:srgbClr val="093161"/>
                </a:solidFill>
                <a:latin typeface="Georgia" panose="02040502050405020303" pitchFamily="18" charset="0"/>
              </a:defRPr>
            </a:lvl1pPr>
          </a:lstStyle>
          <a:p>
            <a:r>
              <a:rPr lang="en-US" dirty="0"/>
              <a:t>Click to </a:t>
            </a:r>
            <a:r>
              <a:rPr lang="pl-PL" dirty="0" err="1"/>
              <a:t>add</a:t>
            </a:r>
            <a:r>
              <a:rPr lang="pl-PL" dirty="0"/>
              <a:t> </a:t>
            </a:r>
            <a:r>
              <a:rPr lang="pl-PL" dirty="0" err="1"/>
              <a:t>title</a:t>
            </a:r>
            <a:endParaRPr lang="en-IE" dirty="0"/>
          </a:p>
        </p:txBody>
      </p:sp>
      <p:sp>
        <p:nvSpPr>
          <p:cNvPr id="3" name="Content Placeholder 2">
            <a:extLst>
              <a:ext uri="{FF2B5EF4-FFF2-40B4-BE49-F238E27FC236}">
                <a16:creationId xmlns:a16="http://schemas.microsoft.com/office/drawing/2014/main" id="{EE8FBC94-AFB1-44D4-8754-CC62282494EF}"/>
              </a:ext>
            </a:extLst>
          </p:cNvPr>
          <p:cNvSpPr>
            <a:spLocks noGrp="1"/>
          </p:cNvSpPr>
          <p:nvPr>
            <p:ph idx="1" hasCustomPrompt="1"/>
          </p:nvPr>
        </p:nvSpPr>
        <p:spPr/>
        <p:txBody>
          <a:bodyPr lIns="0" tIns="0" rIns="0" bIns="0"/>
          <a:lstStyle>
            <a:lvl1pPr marL="0" indent="0">
              <a:buNone/>
              <a:defRPr sz="2000">
                <a:latin typeface="Georgia" panose="02040502050405020303" pitchFamily="18" charset="0"/>
              </a:defRPr>
            </a:lvl1pPr>
          </a:lstStyle>
          <a:p>
            <a:pPr lvl="0"/>
            <a:r>
              <a:rPr lang="en-US" dirty="0"/>
              <a:t>Click </a:t>
            </a:r>
            <a:r>
              <a:rPr lang="pl-PL" dirty="0" err="1"/>
              <a:t>here</a:t>
            </a:r>
            <a:r>
              <a:rPr lang="pl-PL" dirty="0"/>
              <a:t> to </a:t>
            </a:r>
            <a:r>
              <a:rPr lang="pl-PL" dirty="0" err="1"/>
              <a:t>add</a:t>
            </a:r>
            <a:r>
              <a:rPr lang="pl-PL" dirty="0"/>
              <a:t> text</a:t>
            </a:r>
            <a:endParaRPr lang="en-US" dirty="0"/>
          </a:p>
          <a:p>
            <a:pPr lvl="1"/>
            <a:endParaRPr lang="en-IE" dirty="0"/>
          </a:p>
        </p:txBody>
      </p:sp>
      <p:sp>
        <p:nvSpPr>
          <p:cNvPr id="7" name="Footer Placeholder 5">
            <a:extLst>
              <a:ext uri="{FF2B5EF4-FFF2-40B4-BE49-F238E27FC236}">
                <a16:creationId xmlns:a16="http://schemas.microsoft.com/office/drawing/2014/main" id="{559E6B1D-2738-4427-94F7-7299CF1196CA}"/>
              </a:ext>
            </a:extLst>
          </p:cNvPr>
          <p:cNvSpPr>
            <a:spLocks noGrp="1"/>
          </p:cNvSpPr>
          <p:nvPr>
            <p:ph type="ftr" sz="quarter" idx="11"/>
          </p:nvPr>
        </p:nvSpPr>
        <p:spPr>
          <a:xfrm>
            <a:off x="1219200" y="6426022"/>
            <a:ext cx="6934200" cy="365125"/>
          </a:xfrm>
          <a:prstGeom prst="rect">
            <a:avLst/>
          </a:prstGeom>
        </p:spPr>
        <p:txBody>
          <a:bodyPr lIns="0"/>
          <a:lstStyle>
            <a:lvl1pPr algn="l">
              <a:defRPr sz="900"/>
            </a:lvl1pPr>
          </a:lstStyle>
          <a:p>
            <a:endParaRPr lang="en-IE" dirty="0"/>
          </a:p>
        </p:txBody>
      </p:sp>
      <p:cxnSp>
        <p:nvCxnSpPr>
          <p:cNvPr id="6" name="Shape 9">
            <a:extLst>
              <a:ext uri="{FF2B5EF4-FFF2-40B4-BE49-F238E27FC236}">
                <a16:creationId xmlns:a16="http://schemas.microsoft.com/office/drawing/2014/main" id="{8905096D-0CCB-48E6-9362-4516C0C5DE50}"/>
              </a:ext>
            </a:extLst>
          </p:cNvPr>
          <p:cNvCxnSpPr>
            <a:cxnSpLocks/>
          </p:cNvCxnSpPr>
          <p:nvPr userDrawn="1"/>
        </p:nvCxnSpPr>
        <p:spPr>
          <a:xfrm flipV="1">
            <a:off x="609600" y="246150"/>
            <a:ext cx="10744202" cy="149225"/>
          </a:xfrm>
          <a:prstGeom prst="bentConnector3">
            <a:avLst>
              <a:gd name="adj1" fmla="val -49"/>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1767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subtitle">
    <p:spTree>
      <p:nvGrpSpPr>
        <p:cNvPr id="1" name=""/>
        <p:cNvGrpSpPr/>
        <p:nvPr/>
      </p:nvGrpSpPr>
      <p:grpSpPr>
        <a:xfrm>
          <a:off x="0" y="0"/>
          <a:ext cx="0" cy="0"/>
          <a:chOff x="0" y="0"/>
          <a:chExt cx="0" cy="0"/>
        </a:xfrm>
      </p:grpSpPr>
      <p:sp>
        <p:nvSpPr>
          <p:cNvPr id="7" name="Footer Placeholder 5">
            <a:extLst>
              <a:ext uri="{FF2B5EF4-FFF2-40B4-BE49-F238E27FC236}">
                <a16:creationId xmlns:a16="http://schemas.microsoft.com/office/drawing/2014/main" id="{1B38F741-4729-4156-A8D9-6AA9A725FFE3}"/>
              </a:ext>
            </a:extLst>
          </p:cNvPr>
          <p:cNvSpPr>
            <a:spLocks noGrp="1"/>
          </p:cNvSpPr>
          <p:nvPr>
            <p:ph type="ftr" sz="quarter" idx="11"/>
          </p:nvPr>
        </p:nvSpPr>
        <p:spPr>
          <a:xfrm>
            <a:off x="1219200" y="6426022"/>
            <a:ext cx="6934200" cy="365125"/>
          </a:xfrm>
          <a:prstGeom prst="rect">
            <a:avLst/>
          </a:prstGeom>
        </p:spPr>
        <p:txBody>
          <a:bodyPr lIns="0"/>
          <a:lstStyle>
            <a:lvl1pPr algn="l">
              <a:defRPr sz="900"/>
            </a:lvl1pPr>
          </a:lstStyle>
          <a:p>
            <a:endParaRPr lang="en-IE" dirty="0"/>
          </a:p>
        </p:txBody>
      </p:sp>
      <p:sp>
        <p:nvSpPr>
          <p:cNvPr id="9" name="Title 1">
            <a:extLst>
              <a:ext uri="{FF2B5EF4-FFF2-40B4-BE49-F238E27FC236}">
                <a16:creationId xmlns:a16="http://schemas.microsoft.com/office/drawing/2014/main" id="{ACA2508F-9558-43E3-A8D0-8DD134F829B8}"/>
              </a:ext>
            </a:extLst>
          </p:cNvPr>
          <p:cNvSpPr>
            <a:spLocks noGrp="1"/>
          </p:cNvSpPr>
          <p:nvPr>
            <p:ph type="title" hasCustomPrompt="1"/>
          </p:nvPr>
        </p:nvSpPr>
        <p:spPr>
          <a:xfrm>
            <a:off x="838200" y="365126"/>
            <a:ext cx="10515600" cy="531858"/>
          </a:xfrm>
        </p:spPr>
        <p:txBody>
          <a:bodyPr lIns="0" tIns="0" rIns="0" bIns="0" anchor="t" anchorCtr="0">
            <a:normAutofit/>
          </a:bodyPr>
          <a:lstStyle>
            <a:lvl1pPr>
              <a:defRPr sz="3200" b="1" i="1">
                <a:solidFill>
                  <a:srgbClr val="093161"/>
                </a:solidFill>
                <a:latin typeface="Georgia" panose="02040502050405020303" pitchFamily="18" charset="0"/>
              </a:defRPr>
            </a:lvl1pPr>
          </a:lstStyle>
          <a:p>
            <a:r>
              <a:rPr lang="en-US" dirty="0"/>
              <a:t>Click to </a:t>
            </a:r>
            <a:r>
              <a:rPr lang="pl-PL" dirty="0" err="1"/>
              <a:t>add</a:t>
            </a:r>
            <a:r>
              <a:rPr lang="pl-PL" dirty="0"/>
              <a:t> </a:t>
            </a:r>
            <a:r>
              <a:rPr lang="pl-PL" dirty="0" err="1"/>
              <a:t>title</a:t>
            </a:r>
            <a:endParaRPr lang="en-IE" dirty="0"/>
          </a:p>
        </p:txBody>
      </p:sp>
      <p:sp>
        <p:nvSpPr>
          <p:cNvPr id="10" name="Content Placeholder 2">
            <a:extLst>
              <a:ext uri="{FF2B5EF4-FFF2-40B4-BE49-F238E27FC236}">
                <a16:creationId xmlns:a16="http://schemas.microsoft.com/office/drawing/2014/main" id="{52DFAC8F-341F-4A05-ACC9-612F4A8C3988}"/>
              </a:ext>
            </a:extLst>
          </p:cNvPr>
          <p:cNvSpPr>
            <a:spLocks noGrp="1"/>
          </p:cNvSpPr>
          <p:nvPr>
            <p:ph idx="1" hasCustomPrompt="1"/>
          </p:nvPr>
        </p:nvSpPr>
        <p:spPr>
          <a:xfrm>
            <a:off x="838200" y="1825625"/>
            <a:ext cx="10515600" cy="4351338"/>
          </a:xfrm>
        </p:spPr>
        <p:txBody>
          <a:bodyPr lIns="0" tIns="0" rIns="0" bIns="0"/>
          <a:lstStyle>
            <a:lvl1pPr marL="0" indent="0">
              <a:buNone/>
              <a:defRPr sz="2000">
                <a:latin typeface="Georgia" panose="02040502050405020303" pitchFamily="18" charset="0"/>
              </a:defRPr>
            </a:lvl1pPr>
          </a:lstStyle>
          <a:p>
            <a:pPr lvl="0"/>
            <a:r>
              <a:rPr lang="en-US" dirty="0"/>
              <a:t>Click </a:t>
            </a:r>
            <a:r>
              <a:rPr lang="pl-PL" dirty="0" err="1"/>
              <a:t>here</a:t>
            </a:r>
            <a:r>
              <a:rPr lang="pl-PL" dirty="0"/>
              <a:t> to </a:t>
            </a:r>
            <a:r>
              <a:rPr lang="pl-PL" dirty="0" err="1"/>
              <a:t>add</a:t>
            </a:r>
            <a:r>
              <a:rPr lang="pl-PL" dirty="0"/>
              <a:t> text</a:t>
            </a:r>
            <a:endParaRPr lang="en-US" dirty="0"/>
          </a:p>
          <a:p>
            <a:pPr lvl="1"/>
            <a:endParaRPr lang="en-IE" dirty="0"/>
          </a:p>
        </p:txBody>
      </p:sp>
      <p:sp>
        <p:nvSpPr>
          <p:cNvPr id="13" name="Text Placeholder 12">
            <a:extLst>
              <a:ext uri="{FF2B5EF4-FFF2-40B4-BE49-F238E27FC236}">
                <a16:creationId xmlns:a16="http://schemas.microsoft.com/office/drawing/2014/main" id="{EBA708D2-4E80-4855-8706-B27C98BEB78E}"/>
              </a:ext>
            </a:extLst>
          </p:cNvPr>
          <p:cNvSpPr>
            <a:spLocks noGrp="1"/>
          </p:cNvSpPr>
          <p:nvPr>
            <p:ph type="body" sz="quarter" idx="13" hasCustomPrompt="1"/>
          </p:nvPr>
        </p:nvSpPr>
        <p:spPr>
          <a:xfrm>
            <a:off x="838200" y="896984"/>
            <a:ext cx="10515600" cy="793704"/>
          </a:xfrm>
        </p:spPr>
        <p:txBody>
          <a:bodyPr lIns="0" tIns="0" rIns="0" bIns="0">
            <a:normAutofit/>
          </a:bodyPr>
          <a:lstStyle>
            <a:lvl1pPr marL="0" indent="0">
              <a:buNone/>
              <a:defRPr sz="2400" i="1">
                <a:solidFill>
                  <a:srgbClr val="093161"/>
                </a:solidFill>
                <a:latin typeface="Georgia" panose="02040502050405020303" pitchFamily="18" charset="0"/>
              </a:defRPr>
            </a:lvl1pPr>
          </a:lstStyle>
          <a:p>
            <a:pPr lvl="0"/>
            <a:r>
              <a:rPr lang="en-US" dirty="0"/>
              <a:t>Click to </a:t>
            </a:r>
            <a:r>
              <a:rPr lang="pl-PL" dirty="0" err="1"/>
              <a:t>add</a:t>
            </a:r>
            <a:r>
              <a:rPr lang="pl-PL" dirty="0"/>
              <a:t> </a:t>
            </a:r>
            <a:r>
              <a:rPr lang="pl-PL" dirty="0" err="1"/>
              <a:t>subtitle</a:t>
            </a:r>
            <a:endParaRPr lang="en-US" dirty="0"/>
          </a:p>
        </p:txBody>
      </p:sp>
      <p:cxnSp>
        <p:nvCxnSpPr>
          <p:cNvPr id="11" name="Shape 9">
            <a:extLst>
              <a:ext uri="{FF2B5EF4-FFF2-40B4-BE49-F238E27FC236}">
                <a16:creationId xmlns:a16="http://schemas.microsoft.com/office/drawing/2014/main" id="{22205F8F-D3FB-45D9-859C-EF44CD7E2C4E}"/>
              </a:ext>
            </a:extLst>
          </p:cNvPr>
          <p:cNvCxnSpPr>
            <a:cxnSpLocks/>
          </p:cNvCxnSpPr>
          <p:nvPr userDrawn="1"/>
        </p:nvCxnSpPr>
        <p:spPr>
          <a:xfrm flipV="1">
            <a:off x="609600" y="246150"/>
            <a:ext cx="10744202" cy="149225"/>
          </a:xfrm>
          <a:prstGeom prst="bentConnector3">
            <a:avLst>
              <a:gd name="adj1" fmla="val -49"/>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8835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09316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D809ACA-97FF-4607-86CB-B9317097A24D}"/>
              </a:ext>
            </a:extLst>
          </p:cNvPr>
          <p:cNvSpPr/>
          <p:nvPr userDrawn="1"/>
        </p:nvSpPr>
        <p:spPr>
          <a:xfrm>
            <a:off x="0" y="6356350"/>
            <a:ext cx="12192000" cy="5016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itle 1">
            <a:extLst>
              <a:ext uri="{FF2B5EF4-FFF2-40B4-BE49-F238E27FC236}">
                <a16:creationId xmlns:a16="http://schemas.microsoft.com/office/drawing/2014/main" id="{34130F01-7FC9-4850-B39C-1BDC88F6F0E7}"/>
              </a:ext>
            </a:extLst>
          </p:cNvPr>
          <p:cNvSpPr>
            <a:spLocks noGrp="1"/>
          </p:cNvSpPr>
          <p:nvPr>
            <p:ph type="title" hasCustomPrompt="1"/>
          </p:nvPr>
        </p:nvSpPr>
        <p:spPr>
          <a:xfrm>
            <a:off x="831850" y="1709738"/>
            <a:ext cx="10515600" cy="2852737"/>
          </a:xfrm>
        </p:spPr>
        <p:txBody>
          <a:bodyPr lIns="0" tIns="0" rIns="0" bIns="0" anchor="t" anchorCtr="0">
            <a:normAutofit/>
          </a:bodyPr>
          <a:lstStyle>
            <a:lvl1pPr>
              <a:defRPr sz="5400" b="1" i="1">
                <a:solidFill>
                  <a:schemeClr val="bg1"/>
                </a:solidFill>
                <a:latin typeface="Georgia" panose="02040502050405020303" pitchFamily="18" charset="0"/>
              </a:defRPr>
            </a:lvl1pPr>
          </a:lstStyle>
          <a:p>
            <a:r>
              <a:rPr lang="en-US" dirty="0"/>
              <a:t>Click </a:t>
            </a:r>
            <a:r>
              <a:rPr lang="pl-PL" dirty="0" err="1"/>
              <a:t>here</a:t>
            </a:r>
            <a:r>
              <a:rPr lang="pl-PL" dirty="0"/>
              <a:t> to </a:t>
            </a:r>
            <a:r>
              <a:rPr lang="pl-PL" dirty="0" err="1"/>
              <a:t>add</a:t>
            </a:r>
            <a:r>
              <a:rPr lang="pl-PL" dirty="0"/>
              <a:t> </a:t>
            </a:r>
            <a:r>
              <a:rPr lang="pl-PL" dirty="0" err="1"/>
              <a:t>section</a:t>
            </a:r>
            <a:r>
              <a:rPr lang="pl-PL" dirty="0"/>
              <a:t> </a:t>
            </a:r>
            <a:r>
              <a:rPr lang="pl-PL" dirty="0" err="1"/>
              <a:t>title</a:t>
            </a:r>
            <a:endParaRPr lang="en-IE" dirty="0"/>
          </a:p>
        </p:txBody>
      </p:sp>
      <p:sp>
        <p:nvSpPr>
          <p:cNvPr id="7" name="Footer Placeholder 5">
            <a:extLst>
              <a:ext uri="{FF2B5EF4-FFF2-40B4-BE49-F238E27FC236}">
                <a16:creationId xmlns:a16="http://schemas.microsoft.com/office/drawing/2014/main" id="{0E0CEF0C-7629-48F6-8A3D-65C4F3488EC2}"/>
              </a:ext>
            </a:extLst>
          </p:cNvPr>
          <p:cNvSpPr>
            <a:spLocks noGrp="1"/>
          </p:cNvSpPr>
          <p:nvPr>
            <p:ph type="ftr" sz="quarter" idx="11"/>
          </p:nvPr>
        </p:nvSpPr>
        <p:spPr>
          <a:xfrm>
            <a:off x="1219200" y="6426022"/>
            <a:ext cx="6934200" cy="365125"/>
          </a:xfrm>
          <a:prstGeom prst="rect">
            <a:avLst/>
          </a:prstGeom>
        </p:spPr>
        <p:txBody>
          <a:bodyPr lIns="0"/>
          <a:lstStyle>
            <a:lvl1pPr algn="l">
              <a:defRPr sz="900">
                <a:solidFill>
                  <a:srgbClr val="093161"/>
                </a:solidFill>
              </a:defRPr>
            </a:lvl1pPr>
          </a:lstStyle>
          <a:p>
            <a:endParaRPr lang="en-IE" dirty="0"/>
          </a:p>
        </p:txBody>
      </p:sp>
      <p:pic>
        <p:nvPicPr>
          <p:cNvPr id="12" name="Picture 11">
            <a:extLst>
              <a:ext uri="{FF2B5EF4-FFF2-40B4-BE49-F238E27FC236}">
                <a16:creationId xmlns:a16="http://schemas.microsoft.com/office/drawing/2014/main" id="{7D475E1C-48C7-459F-975B-EA06990E1A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41240" y="6365059"/>
            <a:ext cx="1252746" cy="525600"/>
          </a:xfrm>
          <a:prstGeom prst="rect">
            <a:avLst/>
          </a:prstGeom>
        </p:spPr>
      </p:pic>
      <p:sp>
        <p:nvSpPr>
          <p:cNvPr id="16" name="TextBox 15">
            <a:extLst>
              <a:ext uri="{FF2B5EF4-FFF2-40B4-BE49-F238E27FC236}">
                <a16:creationId xmlns:a16="http://schemas.microsoft.com/office/drawing/2014/main" id="{CD1C4C8A-2713-466B-9627-BC2AB1B80849}"/>
              </a:ext>
            </a:extLst>
          </p:cNvPr>
          <p:cNvSpPr txBox="1"/>
          <p:nvPr userDrawn="1"/>
        </p:nvSpPr>
        <p:spPr>
          <a:xfrm>
            <a:off x="1071155" y="6486985"/>
            <a:ext cx="97200" cy="230832"/>
          </a:xfrm>
          <a:prstGeom prst="rect">
            <a:avLst/>
          </a:prstGeom>
          <a:noFill/>
        </p:spPr>
        <p:txBody>
          <a:bodyPr wrap="square" lIns="0" rtlCol="0" anchor="ctr" anchorCtr="0">
            <a:spAutoFit/>
          </a:bodyPr>
          <a:lstStyle/>
          <a:p>
            <a:pPr algn="l"/>
            <a:r>
              <a:rPr lang="pl-PL" sz="900" dirty="0">
                <a:solidFill>
                  <a:srgbClr val="093161"/>
                </a:solidFill>
                <a:latin typeface="Arial" panose="020B0604020202020204" pitchFamily="34" charset="0"/>
                <a:cs typeface="Arial" panose="020B0604020202020204" pitchFamily="34" charset="0"/>
              </a:rPr>
              <a:t>|</a:t>
            </a:r>
            <a:endParaRPr lang="en-IE" sz="900" dirty="0">
              <a:solidFill>
                <a:srgbClr val="093161"/>
              </a:solidFill>
              <a:latin typeface="Arial" panose="020B0604020202020204" pitchFamily="34" charset="0"/>
              <a:cs typeface="Arial" panose="020B0604020202020204" pitchFamily="34" charset="0"/>
            </a:endParaRPr>
          </a:p>
        </p:txBody>
      </p:sp>
      <p:sp>
        <p:nvSpPr>
          <p:cNvPr id="3" name="Slide Number Placeholder 5">
            <a:extLst>
              <a:ext uri="{FF2B5EF4-FFF2-40B4-BE49-F238E27FC236}">
                <a16:creationId xmlns:a16="http://schemas.microsoft.com/office/drawing/2014/main" id="{62FB6B78-7842-401E-870D-58B625AA6407}"/>
              </a:ext>
            </a:extLst>
          </p:cNvPr>
          <p:cNvSpPr txBox="1">
            <a:spLocks/>
          </p:cNvSpPr>
          <p:nvPr userDrawn="1"/>
        </p:nvSpPr>
        <p:spPr>
          <a:xfrm>
            <a:off x="602840" y="6426022"/>
            <a:ext cx="511360" cy="365125"/>
          </a:xfrm>
          <a:prstGeom prst="rect">
            <a:avLst/>
          </a:prstGeom>
        </p:spPr>
        <p:txBody>
          <a:bodyPr vert="horz" lIns="0" tIns="45720" rIns="91440" bIns="45720" rtlCol="0" anchor="ctr"/>
          <a:lstStyle>
            <a:defPPr>
              <a:defRPr lang="en-US"/>
            </a:defPPr>
            <a:lvl1pPr marL="0" algn="l" defTabSz="914400" rtl="0" eaLnBrk="1" latinLnBrk="0" hangingPunct="1">
              <a:defRPr sz="9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E91AE66-1252-4BF9-839A-9C2F268F7253}" type="slidenum">
              <a:rPr lang="en-IE" smtClean="0">
                <a:solidFill>
                  <a:srgbClr val="093161"/>
                </a:solidFill>
              </a:rPr>
              <a:pPr algn="r"/>
              <a:t>‹#›</a:t>
            </a:fld>
            <a:endParaRPr lang="en-IE" dirty="0">
              <a:solidFill>
                <a:srgbClr val="093161"/>
              </a:solidFill>
            </a:endParaRPr>
          </a:p>
        </p:txBody>
      </p:sp>
    </p:spTree>
    <p:extLst>
      <p:ext uri="{BB962C8B-B14F-4D97-AF65-F5344CB8AC3E}">
        <p14:creationId xmlns:p14="http://schemas.microsoft.com/office/powerpoint/2010/main" val="791914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Light">
    <p:bg>
      <p:bgPr>
        <a:solidFill>
          <a:schemeClr val="bg2"/>
        </a:solidFill>
        <a:effectLst/>
      </p:bgPr>
    </p:bg>
    <p:spTree>
      <p:nvGrpSpPr>
        <p:cNvPr id="1" name=""/>
        <p:cNvGrpSpPr/>
        <p:nvPr/>
      </p:nvGrpSpPr>
      <p:grpSpPr>
        <a:xfrm>
          <a:off x="0" y="0"/>
          <a:ext cx="0" cy="0"/>
          <a:chOff x="0" y="0"/>
          <a:chExt cx="0" cy="0"/>
        </a:xfrm>
      </p:grpSpPr>
      <p:sp>
        <p:nvSpPr>
          <p:cNvPr id="5" name="Footer Placeholder 5">
            <a:extLst>
              <a:ext uri="{FF2B5EF4-FFF2-40B4-BE49-F238E27FC236}">
                <a16:creationId xmlns:a16="http://schemas.microsoft.com/office/drawing/2014/main" id="{05E235B9-B76B-4094-88F6-7344881ADD89}"/>
              </a:ext>
            </a:extLst>
          </p:cNvPr>
          <p:cNvSpPr>
            <a:spLocks noGrp="1"/>
          </p:cNvSpPr>
          <p:nvPr>
            <p:ph type="ftr" sz="quarter" idx="11"/>
          </p:nvPr>
        </p:nvSpPr>
        <p:spPr>
          <a:xfrm>
            <a:off x="1219200" y="6426022"/>
            <a:ext cx="6934200" cy="365125"/>
          </a:xfrm>
          <a:prstGeom prst="rect">
            <a:avLst/>
          </a:prstGeom>
        </p:spPr>
        <p:txBody>
          <a:bodyPr lIns="0"/>
          <a:lstStyle>
            <a:lvl1pPr algn="l">
              <a:defRPr sz="900"/>
            </a:lvl1pPr>
          </a:lstStyle>
          <a:p>
            <a:endParaRPr lang="en-IE" dirty="0"/>
          </a:p>
        </p:txBody>
      </p:sp>
      <p:sp>
        <p:nvSpPr>
          <p:cNvPr id="4" name="Title 1">
            <a:extLst>
              <a:ext uri="{FF2B5EF4-FFF2-40B4-BE49-F238E27FC236}">
                <a16:creationId xmlns:a16="http://schemas.microsoft.com/office/drawing/2014/main" id="{ABDA3D54-D359-4967-AB91-CD1336070663}"/>
              </a:ext>
            </a:extLst>
          </p:cNvPr>
          <p:cNvSpPr>
            <a:spLocks noGrp="1"/>
          </p:cNvSpPr>
          <p:nvPr>
            <p:ph type="title" hasCustomPrompt="1"/>
          </p:nvPr>
        </p:nvSpPr>
        <p:spPr>
          <a:xfrm>
            <a:off x="831850" y="1709738"/>
            <a:ext cx="10515600" cy="2852737"/>
          </a:xfrm>
        </p:spPr>
        <p:txBody>
          <a:bodyPr lIns="0" tIns="0" rIns="0" bIns="0" anchor="t" anchorCtr="0">
            <a:normAutofit/>
          </a:bodyPr>
          <a:lstStyle>
            <a:lvl1pPr>
              <a:defRPr sz="5400" b="1" i="1">
                <a:solidFill>
                  <a:srgbClr val="093161"/>
                </a:solidFill>
                <a:latin typeface="Georgia" panose="02040502050405020303" pitchFamily="18" charset="0"/>
              </a:defRPr>
            </a:lvl1pPr>
          </a:lstStyle>
          <a:p>
            <a:r>
              <a:rPr lang="en-US" dirty="0"/>
              <a:t>Click </a:t>
            </a:r>
            <a:r>
              <a:rPr lang="pl-PL" dirty="0" err="1"/>
              <a:t>here</a:t>
            </a:r>
            <a:r>
              <a:rPr lang="pl-PL" dirty="0"/>
              <a:t> to </a:t>
            </a:r>
            <a:r>
              <a:rPr lang="pl-PL" dirty="0" err="1"/>
              <a:t>add</a:t>
            </a:r>
            <a:r>
              <a:rPr lang="pl-PL" dirty="0"/>
              <a:t> </a:t>
            </a:r>
            <a:r>
              <a:rPr lang="pl-PL" dirty="0" err="1"/>
              <a:t>section</a:t>
            </a:r>
            <a:r>
              <a:rPr lang="pl-PL" dirty="0"/>
              <a:t> </a:t>
            </a:r>
            <a:r>
              <a:rPr lang="pl-PL" dirty="0" err="1"/>
              <a:t>title</a:t>
            </a:r>
            <a:endParaRPr lang="en-IE" dirty="0"/>
          </a:p>
        </p:txBody>
      </p:sp>
    </p:spTree>
    <p:extLst>
      <p:ext uri="{BB962C8B-B14F-4D97-AF65-F5344CB8AC3E}">
        <p14:creationId xmlns:p14="http://schemas.microsoft.com/office/powerpoint/2010/main" val="2495990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CEBD7-F84F-4040-B894-B641BB706A84}"/>
              </a:ext>
            </a:extLst>
          </p:cNvPr>
          <p:cNvSpPr>
            <a:spLocks noGrp="1"/>
          </p:cNvSpPr>
          <p:nvPr>
            <p:ph type="title" hasCustomPrompt="1"/>
          </p:nvPr>
        </p:nvSpPr>
        <p:spPr/>
        <p:txBody>
          <a:bodyPr lIns="0" tIns="0" rIns="0" bIns="0" anchor="t" anchorCtr="0">
            <a:normAutofit/>
          </a:bodyPr>
          <a:lstStyle>
            <a:lvl1pPr>
              <a:defRPr sz="3200" b="1" i="1">
                <a:solidFill>
                  <a:srgbClr val="093161"/>
                </a:solidFill>
                <a:latin typeface="Georgia" panose="02040502050405020303" pitchFamily="18" charset="0"/>
              </a:defRPr>
            </a:lvl1pPr>
          </a:lstStyle>
          <a:p>
            <a:r>
              <a:rPr lang="en-US" dirty="0"/>
              <a:t>Click to </a:t>
            </a:r>
            <a:r>
              <a:rPr lang="pl-PL" dirty="0" err="1"/>
              <a:t>add</a:t>
            </a:r>
            <a:r>
              <a:rPr lang="pl-PL" dirty="0"/>
              <a:t> </a:t>
            </a:r>
            <a:r>
              <a:rPr lang="en-US" dirty="0"/>
              <a:t>title</a:t>
            </a:r>
            <a:endParaRPr lang="en-IE" dirty="0"/>
          </a:p>
        </p:txBody>
      </p:sp>
      <p:sp>
        <p:nvSpPr>
          <p:cNvPr id="3" name="Content Placeholder 2">
            <a:extLst>
              <a:ext uri="{FF2B5EF4-FFF2-40B4-BE49-F238E27FC236}">
                <a16:creationId xmlns:a16="http://schemas.microsoft.com/office/drawing/2014/main" id="{D4711683-F262-4313-ACE5-4985769CA584}"/>
              </a:ext>
            </a:extLst>
          </p:cNvPr>
          <p:cNvSpPr>
            <a:spLocks noGrp="1"/>
          </p:cNvSpPr>
          <p:nvPr>
            <p:ph sz="half" idx="1"/>
          </p:nvPr>
        </p:nvSpPr>
        <p:spPr>
          <a:xfrm>
            <a:off x="838200" y="1825625"/>
            <a:ext cx="5181600" cy="4351338"/>
          </a:xfrm>
        </p:spPr>
        <p:txBody>
          <a:bodyPr lIns="0" tIns="0" rIns="0" bIns="0">
            <a:normAutofit/>
          </a:bodyPr>
          <a:lstStyle>
            <a:lvl1pPr>
              <a:defRPr sz="2000">
                <a:latin typeface="Georgia" panose="02040502050405020303" pitchFamily="18" charset="0"/>
                <a:cs typeface="Arial" panose="020B0604020202020204" pitchFamily="34" charset="0"/>
              </a:defRPr>
            </a:lvl1pPr>
            <a:lvl2pPr>
              <a:defRPr sz="2000">
                <a:latin typeface="Georgia" panose="02040502050405020303" pitchFamily="18" charset="0"/>
                <a:cs typeface="Arial" panose="020B0604020202020204" pitchFamily="34" charset="0"/>
              </a:defRPr>
            </a:lvl2pPr>
            <a:lvl3pPr>
              <a:defRPr sz="2000">
                <a:latin typeface="Georgia" panose="02040502050405020303" pitchFamily="18" charset="0"/>
                <a:cs typeface="Arial" panose="020B0604020202020204" pitchFamily="34" charset="0"/>
              </a:defRPr>
            </a:lvl3pPr>
            <a:lvl4pPr>
              <a:defRPr sz="2000">
                <a:latin typeface="Georgia" panose="02040502050405020303" pitchFamily="18" charset="0"/>
                <a:cs typeface="Arial" panose="020B0604020202020204" pitchFamily="34" charset="0"/>
              </a:defRPr>
            </a:lvl4pPr>
            <a:lvl5pPr>
              <a:defRPr sz="2000">
                <a:latin typeface="Georgia" panose="02040502050405020303" pitchFamily="18"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4" name="Content Placeholder 3">
            <a:extLst>
              <a:ext uri="{FF2B5EF4-FFF2-40B4-BE49-F238E27FC236}">
                <a16:creationId xmlns:a16="http://schemas.microsoft.com/office/drawing/2014/main" id="{3023DDC0-230E-41AC-A5D9-468717893FF2}"/>
              </a:ext>
            </a:extLst>
          </p:cNvPr>
          <p:cNvSpPr>
            <a:spLocks noGrp="1"/>
          </p:cNvSpPr>
          <p:nvPr>
            <p:ph sz="half" idx="2"/>
          </p:nvPr>
        </p:nvSpPr>
        <p:spPr>
          <a:xfrm>
            <a:off x="6172200" y="1825625"/>
            <a:ext cx="5181600" cy="4351338"/>
          </a:xfrm>
        </p:spPr>
        <p:txBody>
          <a:bodyPr lIns="0" tIns="0" rIns="0" bIns="0">
            <a:normAutofit/>
          </a:bodyPr>
          <a:lstStyle>
            <a:lvl1pPr>
              <a:defRPr sz="2000">
                <a:latin typeface="Georgia" panose="02040502050405020303" pitchFamily="18" charset="0"/>
                <a:cs typeface="Arial" panose="020B0604020202020204" pitchFamily="34" charset="0"/>
              </a:defRPr>
            </a:lvl1pPr>
            <a:lvl2pPr>
              <a:defRPr sz="2000">
                <a:latin typeface="Georgia" panose="02040502050405020303" pitchFamily="18" charset="0"/>
                <a:cs typeface="Arial" panose="020B0604020202020204" pitchFamily="34" charset="0"/>
              </a:defRPr>
            </a:lvl2pPr>
            <a:lvl3pPr>
              <a:defRPr sz="2000">
                <a:latin typeface="Georgia" panose="02040502050405020303" pitchFamily="18" charset="0"/>
                <a:cs typeface="Arial" panose="020B0604020202020204" pitchFamily="34" charset="0"/>
              </a:defRPr>
            </a:lvl3pPr>
            <a:lvl4pPr>
              <a:defRPr sz="2000">
                <a:latin typeface="Georgia" panose="02040502050405020303" pitchFamily="18" charset="0"/>
                <a:cs typeface="Arial" panose="020B0604020202020204" pitchFamily="34" charset="0"/>
              </a:defRPr>
            </a:lvl4pPr>
            <a:lvl5pPr>
              <a:defRPr sz="2000">
                <a:latin typeface="Georgia" panose="02040502050405020303" pitchFamily="18"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a:extLst>
              <a:ext uri="{FF2B5EF4-FFF2-40B4-BE49-F238E27FC236}">
                <a16:creationId xmlns:a16="http://schemas.microsoft.com/office/drawing/2014/main" id="{9B76A186-6A1D-4452-B151-CB0348ABAC49}"/>
              </a:ext>
            </a:extLst>
          </p:cNvPr>
          <p:cNvSpPr>
            <a:spLocks noGrp="1"/>
          </p:cNvSpPr>
          <p:nvPr>
            <p:ph type="ftr" sz="quarter" idx="11"/>
          </p:nvPr>
        </p:nvSpPr>
        <p:spPr>
          <a:xfrm>
            <a:off x="1219200" y="6426022"/>
            <a:ext cx="6934200" cy="365125"/>
          </a:xfrm>
          <a:prstGeom prst="rect">
            <a:avLst/>
          </a:prstGeom>
        </p:spPr>
        <p:txBody>
          <a:bodyPr lIns="0"/>
          <a:lstStyle>
            <a:lvl1pPr algn="l">
              <a:defRPr sz="900"/>
            </a:lvl1pPr>
          </a:lstStyle>
          <a:p>
            <a:endParaRPr lang="en-IE" dirty="0"/>
          </a:p>
        </p:txBody>
      </p:sp>
      <p:cxnSp>
        <p:nvCxnSpPr>
          <p:cNvPr id="8" name="Shape 9">
            <a:extLst>
              <a:ext uri="{FF2B5EF4-FFF2-40B4-BE49-F238E27FC236}">
                <a16:creationId xmlns:a16="http://schemas.microsoft.com/office/drawing/2014/main" id="{4C894F81-C60C-48E8-B613-23654A369772}"/>
              </a:ext>
            </a:extLst>
          </p:cNvPr>
          <p:cNvCxnSpPr>
            <a:cxnSpLocks/>
          </p:cNvCxnSpPr>
          <p:nvPr userDrawn="1"/>
        </p:nvCxnSpPr>
        <p:spPr>
          <a:xfrm flipV="1">
            <a:off x="609600" y="246150"/>
            <a:ext cx="10744202" cy="149225"/>
          </a:xfrm>
          <a:prstGeom prst="bentConnector3">
            <a:avLst>
              <a:gd name="adj1" fmla="val -49"/>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0599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CEBD7-F84F-4040-B894-B641BB706A84}"/>
              </a:ext>
            </a:extLst>
          </p:cNvPr>
          <p:cNvSpPr>
            <a:spLocks noGrp="1"/>
          </p:cNvSpPr>
          <p:nvPr>
            <p:ph type="title" hasCustomPrompt="1"/>
          </p:nvPr>
        </p:nvSpPr>
        <p:spPr>
          <a:xfrm>
            <a:off x="838200" y="365125"/>
            <a:ext cx="10515600" cy="531859"/>
          </a:xfrm>
        </p:spPr>
        <p:txBody>
          <a:bodyPr lIns="0" tIns="0" rIns="0" bIns="0" anchor="t" anchorCtr="0">
            <a:normAutofit/>
          </a:bodyPr>
          <a:lstStyle>
            <a:lvl1pPr>
              <a:defRPr sz="3200" b="1" i="1">
                <a:solidFill>
                  <a:srgbClr val="093161"/>
                </a:solidFill>
                <a:latin typeface="Georgia" panose="02040502050405020303" pitchFamily="18" charset="0"/>
              </a:defRPr>
            </a:lvl1pPr>
          </a:lstStyle>
          <a:p>
            <a:r>
              <a:rPr lang="en-US" dirty="0"/>
              <a:t>Click to </a:t>
            </a:r>
            <a:r>
              <a:rPr lang="pl-PL" dirty="0" err="1"/>
              <a:t>add</a:t>
            </a:r>
            <a:r>
              <a:rPr lang="pl-PL" dirty="0"/>
              <a:t> </a:t>
            </a:r>
            <a:r>
              <a:rPr lang="en-US" dirty="0"/>
              <a:t>title</a:t>
            </a:r>
            <a:endParaRPr lang="en-IE" dirty="0"/>
          </a:p>
        </p:txBody>
      </p:sp>
      <p:sp>
        <p:nvSpPr>
          <p:cNvPr id="3" name="Content Placeholder 2">
            <a:extLst>
              <a:ext uri="{FF2B5EF4-FFF2-40B4-BE49-F238E27FC236}">
                <a16:creationId xmlns:a16="http://schemas.microsoft.com/office/drawing/2014/main" id="{D4711683-F262-4313-ACE5-4985769CA584}"/>
              </a:ext>
            </a:extLst>
          </p:cNvPr>
          <p:cNvSpPr>
            <a:spLocks noGrp="1"/>
          </p:cNvSpPr>
          <p:nvPr>
            <p:ph sz="half" idx="1"/>
          </p:nvPr>
        </p:nvSpPr>
        <p:spPr>
          <a:xfrm>
            <a:off x="838200" y="1825625"/>
            <a:ext cx="5181600" cy="4351338"/>
          </a:xfrm>
        </p:spPr>
        <p:txBody>
          <a:bodyPr lIns="0" tIns="0" rIns="0" bIns="0">
            <a:normAutofit/>
          </a:bodyPr>
          <a:lstStyle>
            <a:lvl1pPr>
              <a:defRPr sz="2000">
                <a:latin typeface="Georgia" panose="02040502050405020303" pitchFamily="18" charset="0"/>
                <a:cs typeface="Arial" panose="020B0604020202020204" pitchFamily="34" charset="0"/>
              </a:defRPr>
            </a:lvl1pPr>
            <a:lvl2pPr>
              <a:defRPr sz="2000">
                <a:latin typeface="Georgia" panose="02040502050405020303" pitchFamily="18" charset="0"/>
                <a:cs typeface="Arial" panose="020B0604020202020204" pitchFamily="34" charset="0"/>
              </a:defRPr>
            </a:lvl2pPr>
            <a:lvl3pPr>
              <a:defRPr sz="2000">
                <a:latin typeface="Georgia" panose="02040502050405020303" pitchFamily="18" charset="0"/>
                <a:cs typeface="Arial" panose="020B0604020202020204" pitchFamily="34" charset="0"/>
              </a:defRPr>
            </a:lvl3pPr>
            <a:lvl4pPr>
              <a:defRPr sz="2000">
                <a:latin typeface="Georgia" panose="02040502050405020303" pitchFamily="18" charset="0"/>
                <a:cs typeface="Arial" panose="020B0604020202020204" pitchFamily="34" charset="0"/>
              </a:defRPr>
            </a:lvl4pPr>
            <a:lvl5pPr>
              <a:defRPr sz="2000">
                <a:latin typeface="Georgia" panose="02040502050405020303" pitchFamily="18"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4" name="Content Placeholder 3">
            <a:extLst>
              <a:ext uri="{FF2B5EF4-FFF2-40B4-BE49-F238E27FC236}">
                <a16:creationId xmlns:a16="http://schemas.microsoft.com/office/drawing/2014/main" id="{3023DDC0-230E-41AC-A5D9-468717893FF2}"/>
              </a:ext>
            </a:extLst>
          </p:cNvPr>
          <p:cNvSpPr>
            <a:spLocks noGrp="1"/>
          </p:cNvSpPr>
          <p:nvPr>
            <p:ph sz="half" idx="2"/>
          </p:nvPr>
        </p:nvSpPr>
        <p:spPr>
          <a:xfrm>
            <a:off x="6172200" y="1825625"/>
            <a:ext cx="5181600" cy="4351338"/>
          </a:xfrm>
        </p:spPr>
        <p:txBody>
          <a:bodyPr lIns="0" tIns="0" rIns="0" bIns="0">
            <a:normAutofit/>
          </a:bodyPr>
          <a:lstStyle>
            <a:lvl1pPr>
              <a:defRPr sz="2000">
                <a:latin typeface="Georgia" panose="02040502050405020303" pitchFamily="18" charset="0"/>
                <a:cs typeface="Arial" panose="020B0604020202020204" pitchFamily="34" charset="0"/>
              </a:defRPr>
            </a:lvl1pPr>
            <a:lvl2pPr>
              <a:defRPr sz="2000">
                <a:latin typeface="Georgia" panose="02040502050405020303" pitchFamily="18" charset="0"/>
                <a:cs typeface="Arial" panose="020B0604020202020204" pitchFamily="34" charset="0"/>
              </a:defRPr>
            </a:lvl2pPr>
            <a:lvl3pPr>
              <a:defRPr sz="2000">
                <a:latin typeface="Georgia" panose="02040502050405020303" pitchFamily="18" charset="0"/>
                <a:cs typeface="Arial" panose="020B0604020202020204" pitchFamily="34" charset="0"/>
              </a:defRPr>
            </a:lvl3pPr>
            <a:lvl4pPr>
              <a:defRPr sz="2000">
                <a:latin typeface="Georgia" panose="02040502050405020303" pitchFamily="18" charset="0"/>
                <a:cs typeface="Arial" panose="020B0604020202020204" pitchFamily="34" charset="0"/>
              </a:defRPr>
            </a:lvl4pPr>
            <a:lvl5pPr>
              <a:defRPr sz="2000">
                <a:latin typeface="Georgia" panose="02040502050405020303" pitchFamily="18"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a:extLst>
              <a:ext uri="{FF2B5EF4-FFF2-40B4-BE49-F238E27FC236}">
                <a16:creationId xmlns:a16="http://schemas.microsoft.com/office/drawing/2014/main" id="{9B76A186-6A1D-4452-B151-CB0348ABAC49}"/>
              </a:ext>
            </a:extLst>
          </p:cNvPr>
          <p:cNvSpPr>
            <a:spLocks noGrp="1"/>
          </p:cNvSpPr>
          <p:nvPr>
            <p:ph type="ftr" sz="quarter" idx="11"/>
          </p:nvPr>
        </p:nvSpPr>
        <p:spPr>
          <a:xfrm>
            <a:off x="1219200" y="6426022"/>
            <a:ext cx="6934200" cy="365125"/>
          </a:xfrm>
          <a:prstGeom prst="rect">
            <a:avLst/>
          </a:prstGeom>
        </p:spPr>
        <p:txBody>
          <a:bodyPr lIns="0"/>
          <a:lstStyle>
            <a:lvl1pPr algn="l">
              <a:defRPr sz="900"/>
            </a:lvl1pPr>
          </a:lstStyle>
          <a:p>
            <a:endParaRPr lang="en-IE" dirty="0"/>
          </a:p>
        </p:txBody>
      </p:sp>
      <p:sp>
        <p:nvSpPr>
          <p:cNvPr id="8" name="Text Placeholder 12">
            <a:extLst>
              <a:ext uri="{FF2B5EF4-FFF2-40B4-BE49-F238E27FC236}">
                <a16:creationId xmlns:a16="http://schemas.microsoft.com/office/drawing/2014/main" id="{2466863F-08AE-48E4-896B-0E16851506D1}"/>
              </a:ext>
            </a:extLst>
          </p:cNvPr>
          <p:cNvSpPr>
            <a:spLocks noGrp="1"/>
          </p:cNvSpPr>
          <p:nvPr>
            <p:ph type="body" sz="quarter" idx="13" hasCustomPrompt="1"/>
          </p:nvPr>
        </p:nvSpPr>
        <p:spPr>
          <a:xfrm>
            <a:off x="838200" y="896984"/>
            <a:ext cx="10515600" cy="793704"/>
          </a:xfrm>
        </p:spPr>
        <p:txBody>
          <a:bodyPr lIns="0" tIns="0" rIns="0" bIns="0">
            <a:normAutofit/>
          </a:bodyPr>
          <a:lstStyle>
            <a:lvl1pPr marL="0" indent="0">
              <a:buNone/>
              <a:defRPr sz="2400" i="1">
                <a:solidFill>
                  <a:srgbClr val="093161"/>
                </a:solidFill>
                <a:latin typeface="Georgia" panose="02040502050405020303" pitchFamily="18" charset="0"/>
              </a:defRPr>
            </a:lvl1pPr>
          </a:lstStyle>
          <a:p>
            <a:pPr lvl="0"/>
            <a:r>
              <a:rPr lang="en-US" dirty="0"/>
              <a:t>Click to </a:t>
            </a:r>
            <a:r>
              <a:rPr lang="pl-PL" dirty="0" err="1"/>
              <a:t>add</a:t>
            </a:r>
            <a:r>
              <a:rPr lang="pl-PL" dirty="0"/>
              <a:t> </a:t>
            </a:r>
            <a:r>
              <a:rPr lang="pl-PL" dirty="0" err="1"/>
              <a:t>subtitle</a:t>
            </a:r>
            <a:endParaRPr lang="en-US" dirty="0"/>
          </a:p>
        </p:txBody>
      </p:sp>
      <p:cxnSp>
        <p:nvCxnSpPr>
          <p:cNvPr id="9" name="Shape 9">
            <a:extLst>
              <a:ext uri="{FF2B5EF4-FFF2-40B4-BE49-F238E27FC236}">
                <a16:creationId xmlns:a16="http://schemas.microsoft.com/office/drawing/2014/main" id="{E79D314D-1238-42FF-8185-A5E7E1DF679A}"/>
              </a:ext>
            </a:extLst>
          </p:cNvPr>
          <p:cNvCxnSpPr>
            <a:cxnSpLocks/>
          </p:cNvCxnSpPr>
          <p:nvPr userDrawn="1"/>
        </p:nvCxnSpPr>
        <p:spPr>
          <a:xfrm flipV="1">
            <a:off x="609600" y="246150"/>
            <a:ext cx="10744202" cy="149225"/>
          </a:xfrm>
          <a:prstGeom prst="bentConnector3">
            <a:avLst>
              <a:gd name="adj1" fmla="val -49"/>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3667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CEBD7-F84F-4040-B894-B641BB706A84}"/>
              </a:ext>
            </a:extLst>
          </p:cNvPr>
          <p:cNvSpPr>
            <a:spLocks noGrp="1"/>
          </p:cNvSpPr>
          <p:nvPr>
            <p:ph type="title" hasCustomPrompt="1"/>
          </p:nvPr>
        </p:nvSpPr>
        <p:spPr/>
        <p:txBody>
          <a:bodyPr lIns="0" tIns="0" rIns="0" bIns="0" anchor="t" anchorCtr="0">
            <a:normAutofit/>
          </a:bodyPr>
          <a:lstStyle>
            <a:lvl1pPr>
              <a:defRPr sz="3200" b="1" i="1">
                <a:solidFill>
                  <a:srgbClr val="093161"/>
                </a:solidFill>
                <a:latin typeface="Georgia" panose="02040502050405020303" pitchFamily="18" charset="0"/>
              </a:defRPr>
            </a:lvl1pPr>
          </a:lstStyle>
          <a:p>
            <a:r>
              <a:rPr lang="en-US" dirty="0"/>
              <a:t>Click to </a:t>
            </a:r>
            <a:r>
              <a:rPr lang="pl-PL" dirty="0" err="1"/>
              <a:t>add</a:t>
            </a:r>
            <a:r>
              <a:rPr lang="pl-PL" dirty="0"/>
              <a:t> </a:t>
            </a:r>
            <a:r>
              <a:rPr lang="en-US" dirty="0"/>
              <a:t>title</a:t>
            </a:r>
            <a:endParaRPr lang="en-IE" dirty="0"/>
          </a:p>
        </p:txBody>
      </p:sp>
      <p:sp>
        <p:nvSpPr>
          <p:cNvPr id="3" name="Content Placeholder 2">
            <a:extLst>
              <a:ext uri="{FF2B5EF4-FFF2-40B4-BE49-F238E27FC236}">
                <a16:creationId xmlns:a16="http://schemas.microsoft.com/office/drawing/2014/main" id="{D4711683-F262-4313-ACE5-4985769CA584}"/>
              </a:ext>
            </a:extLst>
          </p:cNvPr>
          <p:cNvSpPr>
            <a:spLocks noGrp="1"/>
          </p:cNvSpPr>
          <p:nvPr>
            <p:ph sz="half" idx="1"/>
          </p:nvPr>
        </p:nvSpPr>
        <p:spPr>
          <a:xfrm>
            <a:off x="838200" y="1825625"/>
            <a:ext cx="3402000" cy="4351338"/>
          </a:xfrm>
        </p:spPr>
        <p:txBody>
          <a:bodyPr lIns="0" tIns="0" rIns="0" bIns="0">
            <a:normAutofit/>
          </a:bodyPr>
          <a:lstStyle>
            <a:lvl1pPr>
              <a:defRPr sz="2000">
                <a:latin typeface="Georgia" panose="02040502050405020303" pitchFamily="18" charset="0"/>
                <a:cs typeface="Arial" panose="020B0604020202020204" pitchFamily="34" charset="0"/>
              </a:defRPr>
            </a:lvl1pPr>
            <a:lvl2pPr>
              <a:defRPr sz="2000">
                <a:latin typeface="Georgia" panose="02040502050405020303" pitchFamily="18" charset="0"/>
                <a:cs typeface="Arial" panose="020B0604020202020204" pitchFamily="34" charset="0"/>
              </a:defRPr>
            </a:lvl2pPr>
            <a:lvl3pPr>
              <a:defRPr sz="2000">
                <a:latin typeface="Georgia" panose="02040502050405020303" pitchFamily="18" charset="0"/>
                <a:cs typeface="Arial" panose="020B0604020202020204" pitchFamily="34" charset="0"/>
              </a:defRPr>
            </a:lvl3pPr>
            <a:lvl4pPr>
              <a:defRPr sz="2000">
                <a:latin typeface="Georgia" panose="02040502050405020303" pitchFamily="18" charset="0"/>
                <a:cs typeface="Arial" panose="020B0604020202020204" pitchFamily="34" charset="0"/>
              </a:defRPr>
            </a:lvl4pPr>
            <a:lvl5pPr>
              <a:defRPr sz="2000">
                <a:latin typeface="Georgia" panose="02040502050405020303" pitchFamily="18"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4" name="Content Placeholder 3">
            <a:extLst>
              <a:ext uri="{FF2B5EF4-FFF2-40B4-BE49-F238E27FC236}">
                <a16:creationId xmlns:a16="http://schemas.microsoft.com/office/drawing/2014/main" id="{3023DDC0-230E-41AC-A5D9-468717893FF2}"/>
              </a:ext>
            </a:extLst>
          </p:cNvPr>
          <p:cNvSpPr>
            <a:spLocks noGrp="1"/>
          </p:cNvSpPr>
          <p:nvPr>
            <p:ph sz="half" idx="2"/>
          </p:nvPr>
        </p:nvSpPr>
        <p:spPr>
          <a:xfrm>
            <a:off x="4395000" y="1825625"/>
            <a:ext cx="3402000" cy="4351338"/>
          </a:xfrm>
        </p:spPr>
        <p:txBody>
          <a:bodyPr lIns="0" tIns="0" rIns="0" bIns="0">
            <a:normAutofit/>
          </a:bodyPr>
          <a:lstStyle>
            <a:lvl1pPr>
              <a:defRPr sz="2000">
                <a:latin typeface="Georgia" panose="02040502050405020303" pitchFamily="18" charset="0"/>
                <a:cs typeface="Arial" panose="020B0604020202020204" pitchFamily="34" charset="0"/>
              </a:defRPr>
            </a:lvl1pPr>
            <a:lvl2pPr>
              <a:defRPr sz="2000">
                <a:latin typeface="Georgia" panose="02040502050405020303" pitchFamily="18" charset="0"/>
                <a:cs typeface="Arial" panose="020B0604020202020204" pitchFamily="34" charset="0"/>
              </a:defRPr>
            </a:lvl2pPr>
            <a:lvl3pPr>
              <a:defRPr sz="2000">
                <a:latin typeface="Georgia" panose="02040502050405020303" pitchFamily="18" charset="0"/>
                <a:cs typeface="Arial" panose="020B0604020202020204" pitchFamily="34" charset="0"/>
              </a:defRPr>
            </a:lvl3pPr>
            <a:lvl4pPr>
              <a:defRPr sz="2000">
                <a:latin typeface="Georgia" panose="02040502050405020303" pitchFamily="18" charset="0"/>
                <a:cs typeface="Arial" panose="020B0604020202020204" pitchFamily="34" charset="0"/>
              </a:defRPr>
            </a:lvl4pPr>
            <a:lvl5pPr>
              <a:defRPr sz="2000">
                <a:latin typeface="Georgia" panose="02040502050405020303" pitchFamily="18"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a:extLst>
              <a:ext uri="{FF2B5EF4-FFF2-40B4-BE49-F238E27FC236}">
                <a16:creationId xmlns:a16="http://schemas.microsoft.com/office/drawing/2014/main" id="{9B76A186-6A1D-4452-B151-CB0348ABAC49}"/>
              </a:ext>
            </a:extLst>
          </p:cNvPr>
          <p:cNvSpPr>
            <a:spLocks noGrp="1"/>
          </p:cNvSpPr>
          <p:nvPr>
            <p:ph type="ftr" sz="quarter" idx="11"/>
          </p:nvPr>
        </p:nvSpPr>
        <p:spPr>
          <a:xfrm>
            <a:off x="1219200" y="6426022"/>
            <a:ext cx="6934200" cy="365125"/>
          </a:xfrm>
          <a:prstGeom prst="rect">
            <a:avLst/>
          </a:prstGeom>
        </p:spPr>
        <p:txBody>
          <a:bodyPr lIns="0"/>
          <a:lstStyle>
            <a:lvl1pPr algn="l">
              <a:defRPr sz="900"/>
            </a:lvl1pPr>
          </a:lstStyle>
          <a:p>
            <a:endParaRPr lang="en-IE" dirty="0"/>
          </a:p>
        </p:txBody>
      </p:sp>
      <p:sp>
        <p:nvSpPr>
          <p:cNvPr id="8" name="Content Placeholder 3">
            <a:extLst>
              <a:ext uri="{FF2B5EF4-FFF2-40B4-BE49-F238E27FC236}">
                <a16:creationId xmlns:a16="http://schemas.microsoft.com/office/drawing/2014/main" id="{1A67588A-3BAC-4BA6-BE59-EFE655C03DA5}"/>
              </a:ext>
            </a:extLst>
          </p:cNvPr>
          <p:cNvSpPr>
            <a:spLocks noGrp="1"/>
          </p:cNvSpPr>
          <p:nvPr>
            <p:ph sz="half" idx="13"/>
          </p:nvPr>
        </p:nvSpPr>
        <p:spPr>
          <a:xfrm>
            <a:off x="7951800" y="1825625"/>
            <a:ext cx="3402000" cy="4351338"/>
          </a:xfrm>
        </p:spPr>
        <p:txBody>
          <a:bodyPr lIns="0" tIns="0" rIns="0" bIns="0">
            <a:normAutofit/>
          </a:bodyPr>
          <a:lstStyle>
            <a:lvl1pPr>
              <a:defRPr sz="2000">
                <a:latin typeface="Georgia" panose="02040502050405020303" pitchFamily="18" charset="0"/>
                <a:cs typeface="Arial" panose="020B0604020202020204" pitchFamily="34" charset="0"/>
              </a:defRPr>
            </a:lvl1pPr>
            <a:lvl2pPr>
              <a:defRPr sz="2000">
                <a:latin typeface="Georgia" panose="02040502050405020303" pitchFamily="18" charset="0"/>
                <a:cs typeface="Arial" panose="020B0604020202020204" pitchFamily="34" charset="0"/>
              </a:defRPr>
            </a:lvl2pPr>
            <a:lvl3pPr>
              <a:defRPr sz="2000">
                <a:latin typeface="Georgia" panose="02040502050405020303" pitchFamily="18" charset="0"/>
                <a:cs typeface="Arial" panose="020B0604020202020204" pitchFamily="34" charset="0"/>
              </a:defRPr>
            </a:lvl3pPr>
            <a:lvl4pPr>
              <a:defRPr sz="2000">
                <a:latin typeface="Georgia" panose="02040502050405020303" pitchFamily="18" charset="0"/>
                <a:cs typeface="Arial" panose="020B0604020202020204" pitchFamily="34" charset="0"/>
              </a:defRPr>
            </a:lvl4pPr>
            <a:lvl5pPr>
              <a:defRPr sz="2000">
                <a:latin typeface="Georgia" panose="02040502050405020303" pitchFamily="18"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cxnSp>
        <p:nvCxnSpPr>
          <p:cNvPr id="9" name="Shape 9">
            <a:extLst>
              <a:ext uri="{FF2B5EF4-FFF2-40B4-BE49-F238E27FC236}">
                <a16:creationId xmlns:a16="http://schemas.microsoft.com/office/drawing/2014/main" id="{4A8D64B1-6F1F-400A-9BC0-324613C70D30}"/>
              </a:ext>
            </a:extLst>
          </p:cNvPr>
          <p:cNvCxnSpPr>
            <a:cxnSpLocks/>
          </p:cNvCxnSpPr>
          <p:nvPr userDrawn="1"/>
        </p:nvCxnSpPr>
        <p:spPr>
          <a:xfrm flipV="1">
            <a:off x="609600" y="246150"/>
            <a:ext cx="10744202" cy="149225"/>
          </a:xfrm>
          <a:prstGeom prst="bentConnector3">
            <a:avLst>
              <a:gd name="adj1" fmla="val -49"/>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2126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57F5EB-5060-4BE7-9126-36EC59F51B47}"/>
              </a:ext>
            </a:extLst>
          </p:cNvPr>
          <p:cNvSpPr/>
          <p:nvPr userDrawn="1"/>
        </p:nvSpPr>
        <p:spPr>
          <a:xfrm>
            <a:off x="0" y="6354994"/>
            <a:ext cx="12192000" cy="501650"/>
          </a:xfrm>
          <a:prstGeom prst="rect">
            <a:avLst/>
          </a:prstGeom>
          <a:solidFill>
            <a:srgbClr val="093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bg1"/>
              </a:solidFill>
            </a:endParaRPr>
          </a:p>
        </p:txBody>
      </p:sp>
      <p:sp>
        <p:nvSpPr>
          <p:cNvPr id="2" name="Title Placeholder 1">
            <a:extLst>
              <a:ext uri="{FF2B5EF4-FFF2-40B4-BE49-F238E27FC236}">
                <a16:creationId xmlns:a16="http://schemas.microsoft.com/office/drawing/2014/main" id="{45BD5DE9-7C7E-41B6-94A1-987962638E23}"/>
              </a:ext>
            </a:extLst>
          </p:cNvPr>
          <p:cNvSpPr>
            <a:spLocks noGrp="1"/>
          </p:cNvSpPr>
          <p:nvPr>
            <p:ph type="title"/>
          </p:nvPr>
        </p:nvSpPr>
        <p:spPr>
          <a:xfrm>
            <a:off x="838200" y="365125"/>
            <a:ext cx="10515600" cy="1325563"/>
          </a:xfrm>
          <a:prstGeom prst="rect">
            <a:avLst/>
          </a:prstGeom>
        </p:spPr>
        <p:txBody>
          <a:bodyPr vert="horz" lIns="0" tIns="0" rIns="0" bIns="0" rtlCol="0" anchor="t" anchorCtr="0">
            <a:normAutofit/>
          </a:bodyPr>
          <a:lstStyle/>
          <a:p>
            <a:r>
              <a:rPr lang="en-US"/>
              <a:t>Click to edit Master title style</a:t>
            </a:r>
            <a:endParaRPr lang="en-IE" dirty="0"/>
          </a:p>
        </p:txBody>
      </p:sp>
      <p:sp>
        <p:nvSpPr>
          <p:cNvPr id="3" name="Text Placeholder 2">
            <a:extLst>
              <a:ext uri="{FF2B5EF4-FFF2-40B4-BE49-F238E27FC236}">
                <a16:creationId xmlns:a16="http://schemas.microsoft.com/office/drawing/2014/main" id="{8D328C6E-28D2-4A1A-839A-7206AA7F5981}"/>
              </a:ext>
            </a:extLst>
          </p:cNvPr>
          <p:cNvSpPr>
            <a:spLocks noGrp="1"/>
          </p:cNvSpPr>
          <p:nvPr>
            <p:ph type="body" idx="1"/>
          </p:nvPr>
        </p:nvSpPr>
        <p:spPr>
          <a:xfrm>
            <a:off x="838200" y="1825625"/>
            <a:ext cx="10515600" cy="435133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5" name="Footer Placeholder 4">
            <a:extLst>
              <a:ext uri="{FF2B5EF4-FFF2-40B4-BE49-F238E27FC236}">
                <a16:creationId xmlns:a16="http://schemas.microsoft.com/office/drawing/2014/main" id="{C049EF6A-DC00-4D74-B967-212EB71276F1}"/>
              </a:ext>
            </a:extLst>
          </p:cNvPr>
          <p:cNvSpPr>
            <a:spLocks noGrp="1"/>
          </p:cNvSpPr>
          <p:nvPr>
            <p:ph type="ftr" sz="quarter" idx="3"/>
          </p:nvPr>
        </p:nvSpPr>
        <p:spPr>
          <a:xfrm>
            <a:off x="1317072" y="6424612"/>
            <a:ext cx="6836328" cy="365125"/>
          </a:xfrm>
          <a:prstGeom prst="rect">
            <a:avLst/>
          </a:prstGeom>
        </p:spPr>
        <p:txBody>
          <a:bodyPr vert="horz" lIns="0" tIns="45720" rIns="91440" bIns="45720" rtlCol="0" anchor="ctr"/>
          <a:lstStyle>
            <a:lvl1pPr algn="l">
              <a:defRPr sz="900">
                <a:solidFill>
                  <a:schemeClr val="bg1"/>
                </a:solidFill>
                <a:latin typeface="Arial" panose="020B0604020202020204" pitchFamily="34" charset="0"/>
                <a:cs typeface="Arial" panose="020B0604020202020204" pitchFamily="34" charset="0"/>
              </a:defRPr>
            </a:lvl1pPr>
          </a:lstStyle>
          <a:p>
            <a:endParaRPr lang="en-IE" dirty="0"/>
          </a:p>
        </p:txBody>
      </p:sp>
      <p:sp>
        <p:nvSpPr>
          <p:cNvPr id="6" name="Slide Number Placeholder 5">
            <a:extLst>
              <a:ext uri="{FF2B5EF4-FFF2-40B4-BE49-F238E27FC236}">
                <a16:creationId xmlns:a16="http://schemas.microsoft.com/office/drawing/2014/main" id="{B11E43A6-09B9-4815-97B5-BE444A389400}"/>
              </a:ext>
            </a:extLst>
          </p:cNvPr>
          <p:cNvSpPr>
            <a:spLocks noGrp="1"/>
          </p:cNvSpPr>
          <p:nvPr>
            <p:ph type="sldNum" sz="quarter" idx="4"/>
          </p:nvPr>
        </p:nvSpPr>
        <p:spPr>
          <a:xfrm>
            <a:off x="261462" y="6419838"/>
            <a:ext cx="562496" cy="365125"/>
          </a:xfrm>
          <a:prstGeom prst="rect">
            <a:avLst/>
          </a:prstGeom>
        </p:spPr>
        <p:txBody>
          <a:bodyPr vert="horz" lIns="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fld id="{2E91AE66-1252-4BF9-839A-9C2F268F7253}" type="slidenum">
              <a:rPr lang="en-IE" smtClean="0"/>
              <a:pPr/>
              <a:t>‹#›</a:t>
            </a:fld>
            <a:endParaRPr lang="en-IE" dirty="0"/>
          </a:p>
        </p:txBody>
      </p:sp>
      <p:pic>
        <p:nvPicPr>
          <p:cNvPr id="7" name="Picture 6">
            <a:extLst>
              <a:ext uri="{FF2B5EF4-FFF2-40B4-BE49-F238E27FC236}">
                <a16:creationId xmlns:a16="http://schemas.microsoft.com/office/drawing/2014/main" id="{C76589BA-70A8-437E-BE1D-92DA15778F60}"/>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0241290" y="6358323"/>
            <a:ext cx="1256210" cy="527054"/>
          </a:xfrm>
          <a:prstGeom prst="rect">
            <a:avLst/>
          </a:prstGeom>
        </p:spPr>
      </p:pic>
      <p:sp>
        <p:nvSpPr>
          <p:cNvPr id="17" name="TextBox 16">
            <a:extLst>
              <a:ext uri="{FF2B5EF4-FFF2-40B4-BE49-F238E27FC236}">
                <a16:creationId xmlns:a16="http://schemas.microsoft.com/office/drawing/2014/main" id="{D3959712-162F-4C19-A0C4-CDBE26E92FCE}"/>
              </a:ext>
            </a:extLst>
          </p:cNvPr>
          <p:cNvSpPr txBox="1"/>
          <p:nvPr userDrawn="1"/>
        </p:nvSpPr>
        <p:spPr>
          <a:xfrm>
            <a:off x="1093595" y="6486985"/>
            <a:ext cx="97200" cy="230832"/>
          </a:xfrm>
          <a:prstGeom prst="rect">
            <a:avLst/>
          </a:prstGeom>
          <a:noFill/>
        </p:spPr>
        <p:txBody>
          <a:bodyPr wrap="square" lIns="0" rtlCol="0" anchor="ctr" anchorCtr="0">
            <a:spAutoFit/>
          </a:bodyPr>
          <a:lstStyle/>
          <a:p>
            <a:pPr algn="l"/>
            <a:r>
              <a:rPr lang="pl-PL" sz="900" dirty="0">
                <a:solidFill>
                  <a:schemeClr val="bg1"/>
                </a:solidFill>
                <a:latin typeface="Arial" panose="020B0604020202020204" pitchFamily="34" charset="0"/>
                <a:cs typeface="Arial" panose="020B0604020202020204" pitchFamily="34" charset="0"/>
              </a:rPr>
              <a:t>|</a:t>
            </a:r>
            <a:endParaRPr lang="en-IE" sz="900" dirty="0">
              <a:solidFill>
                <a:schemeClr val="bg1"/>
              </a:solidFill>
              <a:latin typeface="Arial" panose="020B0604020202020204" pitchFamily="34" charset="0"/>
              <a:cs typeface="Arial" panose="020B0604020202020204" pitchFamily="34" charset="0"/>
            </a:endParaRPr>
          </a:p>
        </p:txBody>
      </p:sp>
      <p:pic>
        <p:nvPicPr>
          <p:cNvPr id="4" name="Picture 3" descr="A black background with purple dots&#10;&#10;Description automatically generated">
            <a:extLst>
              <a:ext uri="{FF2B5EF4-FFF2-40B4-BE49-F238E27FC236}">
                <a16:creationId xmlns:a16="http://schemas.microsoft.com/office/drawing/2014/main" id="{E9134678-68CA-26D8-EF99-9DE4065E892D}"/>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0634133" y="75789"/>
            <a:ext cx="2172354" cy="1086177"/>
          </a:xfrm>
          <a:prstGeom prst="rect">
            <a:avLst/>
          </a:prstGeom>
        </p:spPr>
      </p:pic>
    </p:spTree>
    <p:extLst>
      <p:ext uri="{BB962C8B-B14F-4D97-AF65-F5344CB8AC3E}">
        <p14:creationId xmlns:p14="http://schemas.microsoft.com/office/powerpoint/2010/main" val="162721676"/>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50" r:id="rId3"/>
    <p:sldLayoutId id="2147483660" r:id="rId4"/>
    <p:sldLayoutId id="2147483651" r:id="rId5"/>
    <p:sldLayoutId id="2147483666" r:id="rId6"/>
    <p:sldLayoutId id="2147483652" r:id="rId7"/>
    <p:sldLayoutId id="2147483661" r:id="rId8"/>
    <p:sldLayoutId id="2147483662" r:id="rId9"/>
    <p:sldLayoutId id="2147483663" r:id="rId10"/>
    <p:sldLayoutId id="2147483654" r:id="rId11"/>
    <p:sldLayoutId id="2147483667" r:id="rId12"/>
    <p:sldLayoutId id="2147483655" r:id="rId13"/>
    <p:sldLayoutId id="2147483665" r:id="rId14"/>
    <p:sldLayoutId id="2147483668" r:id="rId15"/>
    <p:sldLayoutId id="2147483669" r:id="rId16"/>
    <p:sldLayoutId id="2147483671" r:id="rId17"/>
  </p:sldLayoutIdLst>
  <p:hf hdr="0" dt="0"/>
  <p:txStyles>
    <p:titleStyle>
      <a:lvl1pPr algn="l" defTabSz="914400" rtl="0" eaLnBrk="1" latinLnBrk="0" hangingPunct="1">
        <a:lnSpc>
          <a:spcPct val="90000"/>
        </a:lnSpc>
        <a:spcBef>
          <a:spcPct val="0"/>
        </a:spcBef>
        <a:buNone/>
        <a:defRPr sz="3200" b="1" i="1" kern="1200">
          <a:solidFill>
            <a:srgbClr val="09316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CFB73-6E54-43B8-8997-CF55EF66439E}"/>
              </a:ext>
            </a:extLst>
          </p:cNvPr>
          <p:cNvSpPr>
            <a:spLocks noGrp="1"/>
          </p:cNvSpPr>
          <p:nvPr>
            <p:ph type="ctrTitle"/>
          </p:nvPr>
        </p:nvSpPr>
        <p:spPr/>
        <p:txBody>
          <a:bodyPr>
            <a:normAutofit/>
          </a:bodyPr>
          <a:lstStyle/>
          <a:p>
            <a:r>
              <a:rPr lang="en-IE" sz="3600" dirty="0"/>
              <a:t>Risk Masterclass</a:t>
            </a:r>
            <a:br>
              <a:rPr lang="en-IE" sz="3600" dirty="0"/>
            </a:br>
            <a:br>
              <a:rPr lang="en-IE" sz="3600" dirty="0"/>
            </a:br>
            <a:r>
              <a:rPr lang="en-IE" sz="1600" dirty="0"/>
              <a:t>November 2024</a:t>
            </a:r>
            <a:endParaRPr lang="en-IE" sz="3600" dirty="0"/>
          </a:p>
        </p:txBody>
      </p:sp>
      <p:sp>
        <p:nvSpPr>
          <p:cNvPr id="3" name="Subtitle 2">
            <a:extLst>
              <a:ext uri="{FF2B5EF4-FFF2-40B4-BE49-F238E27FC236}">
                <a16:creationId xmlns:a16="http://schemas.microsoft.com/office/drawing/2014/main" id="{0CFDF01A-9B37-4F49-8174-27846DA89A9A}"/>
              </a:ext>
            </a:extLst>
          </p:cNvPr>
          <p:cNvSpPr>
            <a:spLocks noGrp="1"/>
          </p:cNvSpPr>
          <p:nvPr>
            <p:ph type="subTitle" idx="1"/>
          </p:nvPr>
        </p:nvSpPr>
        <p:spPr/>
        <p:txBody>
          <a:bodyPr/>
          <a:lstStyle/>
          <a:p>
            <a:r>
              <a:rPr lang="en-IE" dirty="0"/>
              <a:t>CORPORATE GOVERNANCE INSTITUTE</a:t>
            </a:r>
          </a:p>
        </p:txBody>
      </p:sp>
      <p:sp>
        <p:nvSpPr>
          <p:cNvPr id="4" name="Rectangle 3">
            <a:extLst>
              <a:ext uri="{FF2B5EF4-FFF2-40B4-BE49-F238E27FC236}">
                <a16:creationId xmlns:a16="http://schemas.microsoft.com/office/drawing/2014/main" id="{E786F123-4690-666A-9959-9BFBD525D813}"/>
              </a:ext>
            </a:extLst>
          </p:cNvPr>
          <p:cNvSpPr/>
          <p:nvPr/>
        </p:nvSpPr>
        <p:spPr>
          <a:xfrm>
            <a:off x="10888825" y="130629"/>
            <a:ext cx="1124338" cy="1166326"/>
          </a:xfrm>
          <a:prstGeom prst="rect">
            <a:avLst/>
          </a:prstGeom>
          <a:solidFill>
            <a:srgbClr val="E7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1" name="Picture 10" descr="A logo with purple text&#10;&#10;Description automatically generated">
            <a:extLst>
              <a:ext uri="{FF2B5EF4-FFF2-40B4-BE49-F238E27FC236}">
                <a16:creationId xmlns:a16="http://schemas.microsoft.com/office/drawing/2014/main" id="{4212557B-2A7D-6A03-95D4-DAF81DBB76AE}"/>
              </a:ext>
            </a:extLst>
          </p:cNvPr>
          <p:cNvPicPr>
            <a:picLocks noChangeAspect="1"/>
          </p:cNvPicPr>
          <p:nvPr/>
        </p:nvPicPr>
        <p:blipFill>
          <a:blip r:embed="rId2">
            <a:extLst>
              <a:ext uri="{28A0092B-C50C-407E-A947-70E740481C1C}">
                <a14:useLocalDpi xmlns:a14="http://schemas.microsoft.com/office/drawing/2010/main" val="0"/>
              </a:ext>
            </a:extLst>
          </a:blip>
          <a:srcRect l="14789" t="18367" r="15333" b="18479"/>
          <a:stretch/>
        </p:blipFill>
        <p:spPr>
          <a:xfrm>
            <a:off x="9112434" y="262641"/>
            <a:ext cx="2849411" cy="1287605"/>
          </a:xfrm>
          <a:prstGeom prst="rect">
            <a:avLst/>
          </a:prstGeom>
        </p:spPr>
      </p:pic>
    </p:spTree>
    <p:extLst>
      <p:ext uri="{BB962C8B-B14F-4D97-AF65-F5344CB8AC3E}">
        <p14:creationId xmlns:p14="http://schemas.microsoft.com/office/powerpoint/2010/main" val="4259025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9DE06D1-4A14-4895-8C60-CFAC903F9EBA}"/>
              </a:ext>
            </a:extLst>
          </p:cNvPr>
          <p:cNvSpPr>
            <a:spLocks noGrp="1"/>
          </p:cNvSpPr>
          <p:nvPr>
            <p:ph type="title"/>
          </p:nvPr>
        </p:nvSpPr>
        <p:spPr/>
        <p:txBody>
          <a:bodyPr>
            <a:normAutofit/>
          </a:bodyPr>
          <a:lstStyle/>
          <a:p>
            <a:r>
              <a:rPr lang="en-IE" sz="4400" dirty="0"/>
              <a:t>A recap on the basics</a:t>
            </a:r>
          </a:p>
        </p:txBody>
      </p:sp>
      <p:sp>
        <p:nvSpPr>
          <p:cNvPr id="4" name="Footer Placeholder 3">
            <a:extLst>
              <a:ext uri="{FF2B5EF4-FFF2-40B4-BE49-F238E27FC236}">
                <a16:creationId xmlns:a16="http://schemas.microsoft.com/office/drawing/2014/main" id="{2C0094EE-90A7-4A9D-8CC1-65B118DA19BD}"/>
              </a:ext>
            </a:extLst>
          </p:cNvPr>
          <p:cNvSpPr>
            <a:spLocks noGrp="1"/>
          </p:cNvSpPr>
          <p:nvPr>
            <p:ph type="ftr" sz="quarter" idx="11"/>
          </p:nvPr>
        </p:nvSpPr>
        <p:spPr/>
        <p:txBody>
          <a:bodyPr/>
          <a:lstStyle/>
          <a:p>
            <a:endParaRPr lang="en-IE" dirty="0"/>
          </a:p>
        </p:txBody>
      </p:sp>
      <p:sp>
        <p:nvSpPr>
          <p:cNvPr id="5" name="Slide Number Placeholder 4">
            <a:extLst>
              <a:ext uri="{FF2B5EF4-FFF2-40B4-BE49-F238E27FC236}">
                <a16:creationId xmlns:a16="http://schemas.microsoft.com/office/drawing/2014/main" id="{8B41D359-8BA0-4066-B940-C701DDA44E44}"/>
              </a:ext>
            </a:extLst>
          </p:cNvPr>
          <p:cNvSpPr>
            <a:spLocks noGrp="1"/>
          </p:cNvSpPr>
          <p:nvPr>
            <p:ph type="sldNum" sz="quarter" idx="4294967295"/>
          </p:nvPr>
        </p:nvSpPr>
        <p:spPr>
          <a:xfrm>
            <a:off x="838200" y="6426022"/>
            <a:ext cx="285206" cy="365125"/>
          </a:xfrm>
          <a:prstGeom prst="rect">
            <a:avLst/>
          </a:prstGeom>
        </p:spPr>
        <p:txBody>
          <a:bodyPr/>
          <a:lstStyle/>
          <a:p>
            <a:fld id="{2E91AE66-1252-4BF9-839A-9C2F268F7253}" type="slidenum">
              <a:rPr lang="en-IE" smtClean="0"/>
              <a:pPr/>
              <a:t>10</a:t>
            </a:fld>
            <a:endParaRPr lang="en-IE" dirty="0"/>
          </a:p>
        </p:txBody>
      </p:sp>
      <p:sp>
        <p:nvSpPr>
          <p:cNvPr id="2" name="TextBox 1">
            <a:extLst>
              <a:ext uri="{FF2B5EF4-FFF2-40B4-BE49-F238E27FC236}">
                <a16:creationId xmlns:a16="http://schemas.microsoft.com/office/drawing/2014/main" id="{1F4C724D-0C61-4E38-BD23-296EEE7EBF8D}"/>
              </a:ext>
            </a:extLst>
          </p:cNvPr>
          <p:cNvSpPr txBox="1"/>
          <p:nvPr/>
        </p:nvSpPr>
        <p:spPr>
          <a:xfrm>
            <a:off x="844550" y="4048217"/>
            <a:ext cx="1035861" cy="1323439"/>
          </a:xfrm>
          <a:prstGeom prst="rect">
            <a:avLst/>
          </a:prstGeom>
          <a:noFill/>
        </p:spPr>
        <p:txBody>
          <a:bodyPr wrap="none" rtlCol="0">
            <a:spAutoFit/>
          </a:bodyPr>
          <a:lstStyle/>
          <a:p>
            <a:r>
              <a:rPr lang="en-IE" sz="8000" i="1" dirty="0">
                <a:solidFill>
                  <a:schemeClr val="bg1"/>
                </a:solidFill>
                <a:latin typeface="Georgia" panose="02040502050405020303" pitchFamily="18" charset="0"/>
              </a:rPr>
              <a:t>2.</a:t>
            </a:r>
            <a:endParaRPr lang="en-IE" i="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192592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FB2FCA-53D4-4E50-AB45-29D03D523D76}"/>
              </a:ext>
            </a:extLst>
          </p:cNvPr>
          <p:cNvSpPr>
            <a:spLocks noGrp="1"/>
          </p:cNvSpPr>
          <p:nvPr>
            <p:ph type="title"/>
          </p:nvPr>
        </p:nvSpPr>
        <p:spPr/>
        <p:txBody>
          <a:bodyPr>
            <a:normAutofit/>
          </a:bodyPr>
          <a:lstStyle/>
          <a:p>
            <a:r>
              <a:rPr lang="en-IE" sz="2400" dirty="0"/>
              <a:t>The Board’s responsibilities for risk (v. Management) ???</a:t>
            </a:r>
          </a:p>
        </p:txBody>
      </p:sp>
      <p:sp>
        <p:nvSpPr>
          <p:cNvPr id="3" name="Footer Placeholder 2">
            <a:extLst>
              <a:ext uri="{FF2B5EF4-FFF2-40B4-BE49-F238E27FC236}">
                <a16:creationId xmlns:a16="http://schemas.microsoft.com/office/drawing/2014/main" id="{5E5EE332-9117-4027-AA5B-8DCC3DADC6AD}"/>
              </a:ext>
            </a:extLst>
          </p:cNvPr>
          <p:cNvSpPr>
            <a:spLocks noGrp="1"/>
          </p:cNvSpPr>
          <p:nvPr>
            <p:ph type="ftr" sz="quarter" idx="11"/>
          </p:nvPr>
        </p:nvSpPr>
        <p:spPr/>
        <p:txBody>
          <a:bodyPr/>
          <a:lstStyle/>
          <a:p>
            <a:endParaRPr lang="en-IE" dirty="0"/>
          </a:p>
        </p:txBody>
      </p:sp>
      <p:pic>
        <p:nvPicPr>
          <p:cNvPr id="11" name="Picture 10">
            <a:extLst>
              <a:ext uri="{FF2B5EF4-FFF2-40B4-BE49-F238E27FC236}">
                <a16:creationId xmlns:a16="http://schemas.microsoft.com/office/drawing/2014/main" id="{71A9B6A3-AFB6-474F-5E3E-8DE5653A2FB9}"/>
              </a:ext>
            </a:extLst>
          </p:cNvPr>
          <p:cNvPicPr>
            <a:picLocks noChangeAspect="1"/>
          </p:cNvPicPr>
          <p:nvPr/>
        </p:nvPicPr>
        <p:blipFill>
          <a:blip r:embed="rId2"/>
          <a:srcRect t="15704" b="16296"/>
          <a:stretch/>
        </p:blipFill>
        <p:spPr>
          <a:xfrm>
            <a:off x="1462709" y="751840"/>
            <a:ext cx="9081704" cy="5557520"/>
          </a:xfrm>
          <a:prstGeom prst="rect">
            <a:avLst/>
          </a:prstGeom>
        </p:spPr>
      </p:pic>
    </p:spTree>
    <p:extLst>
      <p:ext uri="{BB962C8B-B14F-4D97-AF65-F5344CB8AC3E}">
        <p14:creationId xmlns:p14="http://schemas.microsoft.com/office/powerpoint/2010/main" val="2153454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FD17C-BBAB-ECA9-EB4A-ACB83A5808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D981944-1B7B-672E-B50B-B696819A7503}"/>
              </a:ext>
            </a:extLst>
          </p:cNvPr>
          <p:cNvSpPr>
            <a:spLocks noGrp="1"/>
          </p:cNvSpPr>
          <p:nvPr>
            <p:ph type="title"/>
          </p:nvPr>
        </p:nvSpPr>
        <p:spPr/>
        <p:txBody>
          <a:bodyPr>
            <a:normAutofit/>
          </a:bodyPr>
          <a:lstStyle/>
          <a:p>
            <a:r>
              <a:rPr lang="en-IE" sz="2400" dirty="0"/>
              <a:t>The Board’s responsibilities for risk (v. Management) ???</a:t>
            </a:r>
          </a:p>
        </p:txBody>
      </p:sp>
      <p:sp>
        <p:nvSpPr>
          <p:cNvPr id="5" name="Content Placeholder 4">
            <a:extLst>
              <a:ext uri="{FF2B5EF4-FFF2-40B4-BE49-F238E27FC236}">
                <a16:creationId xmlns:a16="http://schemas.microsoft.com/office/drawing/2014/main" id="{EFD5565A-4172-47FC-2CF6-1AB540F8A239}"/>
              </a:ext>
            </a:extLst>
          </p:cNvPr>
          <p:cNvSpPr>
            <a:spLocks noGrp="1"/>
          </p:cNvSpPr>
          <p:nvPr>
            <p:ph idx="1"/>
          </p:nvPr>
        </p:nvSpPr>
        <p:spPr>
          <a:xfrm>
            <a:off x="838200" y="1145218"/>
            <a:ext cx="10515600" cy="5211193"/>
          </a:xfrm>
        </p:spPr>
        <p:txBody>
          <a:bodyPr>
            <a:normAutofit/>
          </a:bodyPr>
          <a:lstStyle/>
          <a:p>
            <a:pPr marL="342900" indent="-342900">
              <a:buFont typeface="Arial" panose="020B0604020202020204" pitchFamily="34" charset="0"/>
              <a:buChar char="•"/>
            </a:pPr>
            <a:r>
              <a:rPr lang="en-US" dirty="0"/>
              <a:t>ensuring the design and implementation of appropriate risk management and internal control </a:t>
            </a:r>
            <a:r>
              <a:rPr lang="en-US" b="1" i="1" dirty="0"/>
              <a:t>systems</a:t>
            </a:r>
            <a:r>
              <a:rPr lang="en-US" dirty="0"/>
              <a:t> that identify the risks facing the company and enable the board to make a robust assessment of the principal risks;</a:t>
            </a:r>
          </a:p>
          <a:p>
            <a:pPr marL="342900" indent="-342900">
              <a:buFont typeface="Arial" panose="020B0604020202020204" pitchFamily="34" charset="0"/>
              <a:buChar char="•"/>
            </a:pPr>
            <a:r>
              <a:rPr lang="en-US" dirty="0"/>
              <a:t>determining the </a:t>
            </a:r>
            <a:r>
              <a:rPr lang="en-US" b="1" i="1" dirty="0"/>
              <a:t>nature and extent of the principal risks </a:t>
            </a:r>
            <a:r>
              <a:rPr lang="en-US" dirty="0"/>
              <a:t>faced and those risks which the </a:t>
            </a:r>
            <a:r>
              <a:rPr lang="en-US" dirty="0" err="1"/>
              <a:t>organisation</a:t>
            </a:r>
            <a:r>
              <a:rPr lang="en-US" dirty="0"/>
              <a:t> is willing to take in achieving its strategic objectives (determining its </a:t>
            </a:r>
            <a:r>
              <a:rPr lang="en-US" b="1" i="1" dirty="0"/>
              <a:t>“risk appetite”</a:t>
            </a:r>
            <a:r>
              <a:rPr lang="en-US" dirty="0"/>
              <a:t>);</a:t>
            </a:r>
          </a:p>
          <a:p>
            <a:pPr marL="342900" indent="-342900">
              <a:buFont typeface="Arial" panose="020B0604020202020204" pitchFamily="34" charset="0"/>
              <a:buChar char="•"/>
            </a:pPr>
            <a:r>
              <a:rPr lang="en-US" dirty="0"/>
              <a:t>ensuring that </a:t>
            </a:r>
            <a:r>
              <a:rPr lang="en-US" b="1" i="1" dirty="0"/>
              <a:t>appropriate culture and reward systems </a:t>
            </a:r>
            <a:r>
              <a:rPr lang="en-US" dirty="0"/>
              <a:t>have been embedded throughout the </a:t>
            </a:r>
            <a:r>
              <a:rPr lang="en-US" dirty="0" err="1"/>
              <a:t>organisation</a:t>
            </a:r>
            <a:r>
              <a:rPr lang="en-US" dirty="0"/>
              <a:t>;</a:t>
            </a:r>
          </a:p>
          <a:p>
            <a:pPr marL="342900" indent="-342900">
              <a:buFont typeface="Arial" panose="020B0604020202020204" pitchFamily="34" charset="0"/>
              <a:buChar char="•"/>
            </a:pPr>
            <a:r>
              <a:rPr lang="en-US" dirty="0"/>
              <a:t>agreeing </a:t>
            </a:r>
            <a:r>
              <a:rPr lang="en-US" b="1" i="1" dirty="0"/>
              <a:t>how the principal risks should be managed or mitigated </a:t>
            </a:r>
            <a:r>
              <a:rPr lang="en-US" dirty="0"/>
              <a:t>to reduce the likelihood of their incidence or their impact;</a:t>
            </a:r>
          </a:p>
          <a:p>
            <a:pPr marL="342900" indent="-342900">
              <a:buFont typeface="Arial" panose="020B0604020202020204" pitchFamily="34" charset="0"/>
              <a:buChar char="•"/>
            </a:pPr>
            <a:r>
              <a:rPr lang="en-US" b="1" i="1" dirty="0"/>
              <a:t>monitoring and reviewing </a:t>
            </a:r>
            <a:r>
              <a:rPr lang="en-US" dirty="0"/>
              <a:t>the risk management and internal control systems, and the management’s process of monitoring and reviewing, and satisfying itself that they are </a:t>
            </a:r>
            <a:r>
              <a:rPr lang="en-US" b="1" i="1" dirty="0"/>
              <a:t>functioning effectively </a:t>
            </a:r>
            <a:r>
              <a:rPr lang="en-US" dirty="0"/>
              <a:t>and that corrective action is being taken where necessary; and</a:t>
            </a:r>
          </a:p>
          <a:p>
            <a:pPr marL="342900" indent="-342900">
              <a:buFont typeface="Arial" panose="020B0604020202020204" pitchFamily="34" charset="0"/>
              <a:buChar char="•"/>
            </a:pPr>
            <a:r>
              <a:rPr lang="en-US" dirty="0"/>
              <a:t>ensuring sound internal and external </a:t>
            </a:r>
            <a:r>
              <a:rPr lang="en-US" b="1" i="1" dirty="0"/>
              <a:t>information and communication processes </a:t>
            </a:r>
            <a:r>
              <a:rPr lang="en-US" dirty="0"/>
              <a:t>and taking responsibility for external communication on risk management and internal control.</a:t>
            </a:r>
          </a:p>
          <a:p>
            <a:endParaRPr lang="en-IE" dirty="0"/>
          </a:p>
        </p:txBody>
      </p:sp>
      <p:sp>
        <p:nvSpPr>
          <p:cNvPr id="3" name="Footer Placeholder 2">
            <a:extLst>
              <a:ext uri="{FF2B5EF4-FFF2-40B4-BE49-F238E27FC236}">
                <a16:creationId xmlns:a16="http://schemas.microsoft.com/office/drawing/2014/main" id="{98E48C68-9E1D-186A-929F-3888578368F4}"/>
              </a:ext>
            </a:extLst>
          </p:cNvPr>
          <p:cNvSpPr>
            <a:spLocks noGrp="1"/>
          </p:cNvSpPr>
          <p:nvPr>
            <p:ph type="ftr" sz="quarter" idx="11"/>
          </p:nvPr>
        </p:nvSpPr>
        <p:spPr/>
        <p:txBody>
          <a:bodyPr/>
          <a:lstStyle/>
          <a:p>
            <a:endParaRPr lang="en-IE" dirty="0"/>
          </a:p>
        </p:txBody>
      </p:sp>
      <p:sp>
        <p:nvSpPr>
          <p:cNvPr id="6" name="TextBox 5">
            <a:extLst>
              <a:ext uri="{FF2B5EF4-FFF2-40B4-BE49-F238E27FC236}">
                <a16:creationId xmlns:a16="http://schemas.microsoft.com/office/drawing/2014/main" id="{18B7C8BE-E8FB-043F-8E91-09109C3C23E4}"/>
              </a:ext>
            </a:extLst>
          </p:cNvPr>
          <p:cNvSpPr txBox="1"/>
          <p:nvPr/>
        </p:nvSpPr>
        <p:spPr>
          <a:xfrm>
            <a:off x="8956989" y="6075861"/>
            <a:ext cx="2396811" cy="253916"/>
          </a:xfrm>
          <a:prstGeom prst="rect">
            <a:avLst/>
          </a:prstGeom>
          <a:noFill/>
        </p:spPr>
        <p:txBody>
          <a:bodyPr wrap="none" rtlCol="0">
            <a:spAutoFit/>
          </a:bodyPr>
          <a:lstStyle/>
          <a:p>
            <a:pPr algn="r"/>
            <a:r>
              <a:rPr lang="en-IE" sz="1050" i="1" dirty="0">
                <a:latin typeface="Georgia" panose="02040502050405020303" pitchFamily="18" charset="0"/>
              </a:rPr>
              <a:t>Source: Corporate Governance Code</a:t>
            </a:r>
          </a:p>
        </p:txBody>
      </p:sp>
    </p:spTree>
    <p:extLst>
      <p:ext uri="{BB962C8B-B14F-4D97-AF65-F5344CB8AC3E}">
        <p14:creationId xmlns:p14="http://schemas.microsoft.com/office/powerpoint/2010/main" val="3005494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F9560B2-5C62-5ADC-9A9D-1E426535822F}"/>
              </a:ext>
            </a:extLst>
          </p:cNvPr>
          <p:cNvSpPr/>
          <p:nvPr/>
        </p:nvSpPr>
        <p:spPr>
          <a:xfrm>
            <a:off x="1893195" y="734511"/>
            <a:ext cx="4903365" cy="4247317"/>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19" name="Group 18">
            <a:extLst>
              <a:ext uri="{FF2B5EF4-FFF2-40B4-BE49-F238E27FC236}">
                <a16:creationId xmlns:a16="http://schemas.microsoft.com/office/drawing/2014/main" id="{F327E371-2FEE-2CD7-E3D5-A5595FF27955}"/>
              </a:ext>
            </a:extLst>
          </p:cNvPr>
          <p:cNvGrpSpPr/>
          <p:nvPr/>
        </p:nvGrpSpPr>
        <p:grpSpPr>
          <a:xfrm>
            <a:off x="4056505" y="2044438"/>
            <a:ext cx="2637988" cy="1627465"/>
            <a:chOff x="6366234" y="2397554"/>
            <a:chExt cx="2637988" cy="1627465"/>
          </a:xfrm>
        </p:grpSpPr>
        <p:sp>
          <p:nvSpPr>
            <p:cNvPr id="11" name="Arrow: Right 10">
              <a:extLst>
                <a:ext uri="{FF2B5EF4-FFF2-40B4-BE49-F238E27FC236}">
                  <a16:creationId xmlns:a16="http://schemas.microsoft.com/office/drawing/2014/main" id="{81CCA198-2E8B-F0F9-6ED7-ED3A10683973}"/>
                </a:ext>
              </a:extLst>
            </p:cNvPr>
            <p:cNvSpPr/>
            <p:nvPr/>
          </p:nvSpPr>
          <p:spPr>
            <a:xfrm>
              <a:off x="6366234" y="2920463"/>
              <a:ext cx="636515" cy="56625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Rectangle 11">
              <a:extLst>
                <a:ext uri="{FF2B5EF4-FFF2-40B4-BE49-F238E27FC236}">
                  <a16:creationId xmlns:a16="http://schemas.microsoft.com/office/drawing/2014/main" id="{6936777C-DBBD-AAC8-98F1-B30DE564D2AA}"/>
                </a:ext>
              </a:extLst>
            </p:cNvPr>
            <p:cNvSpPr/>
            <p:nvPr/>
          </p:nvSpPr>
          <p:spPr>
            <a:xfrm>
              <a:off x="7000651" y="2397554"/>
              <a:ext cx="2003571" cy="1627465"/>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1400" b="1" dirty="0">
                  <a:solidFill>
                    <a:srgbClr val="002060"/>
                  </a:solidFill>
                  <a:latin typeface="Georgia" panose="02040502050405020303" pitchFamily="18" charset="0"/>
                </a:rPr>
                <a:t>Strategic Outcomes </a:t>
              </a:r>
            </a:p>
            <a:p>
              <a:pPr marL="171450" indent="-171450">
                <a:spcBef>
                  <a:spcPts val="600"/>
                </a:spcBef>
                <a:spcAft>
                  <a:spcPts val="600"/>
                </a:spcAft>
                <a:buFont typeface="Arial" panose="020B0604020202020204" pitchFamily="34" charset="0"/>
                <a:buChar char="•"/>
              </a:pPr>
              <a:r>
                <a:rPr lang="en-IE" sz="1100" b="1" dirty="0">
                  <a:solidFill>
                    <a:srgbClr val="002060"/>
                  </a:solidFill>
                  <a:latin typeface="Georgia" panose="02040502050405020303" pitchFamily="18" charset="0"/>
                </a:rPr>
                <a:t>Satisfied Stakeholders </a:t>
              </a:r>
            </a:p>
            <a:p>
              <a:pPr marL="171450" indent="-171450">
                <a:spcBef>
                  <a:spcPts val="600"/>
                </a:spcBef>
                <a:spcAft>
                  <a:spcPts val="600"/>
                </a:spcAft>
                <a:buFont typeface="Arial" panose="020B0604020202020204" pitchFamily="34" charset="0"/>
                <a:buChar char="•"/>
              </a:pPr>
              <a:r>
                <a:rPr lang="en-IE" sz="1100" b="1" dirty="0">
                  <a:solidFill>
                    <a:srgbClr val="002060"/>
                  </a:solidFill>
                  <a:latin typeface="Georgia" panose="02040502050405020303" pitchFamily="18" charset="0"/>
                </a:rPr>
                <a:t>Delighted Customers</a:t>
              </a:r>
            </a:p>
            <a:p>
              <a:pPr marL="171450" indent="-171450">
                <a:spcBef>
                  <a:spcPts val="600"/>
                </a:spcBef>
                <a:spcAft>
                  <a:spcPts val="600"/>
                </a:spcAft>
                <a:buFont typeface="Arial" panose="020B0604020202020204" pitchFamily="34" charset="0"/>
                <a:buChar char="•"/>
              </a:pPr>
              <a:r>
                <a:rPr lang="en-IE" sz="1100" b="1" dirty="0">
                  <a:solidFill>
                    <a:srgbClr val="002060"/>
                  </a:solidFill>
                  <a:latin typeface="Georgia" panose="02040502050405020303" pitchFamily="18" charset="0"/>
                </a:rPr>
                <a:t>VFM Processes</a:t>
              </a:r>
            </a:p>
            <a:p>
              <a:pPr marL="171450" indent="-171450">
                <a:spcBef>
                  <a:spcPts val="600"/>
                </a:spcBef>
                <a:spcAft>
                  <a:spcPts val="600"/>
                </a:spcAft>
                <a:buFont typeface="Arial" panose="020B0604020202020204" pitchFamily="34" charset="0"/>
                <a:buChar char="•"/>
              </a:pPr>
              <a:r>
                <a:rPr lang="en-IE" sz="1100" b="1" dirty="0">
                  <a:solidFill>
                    <a:srgbClr val="002060"/>
                  </a:solidFill>
                  <a:latin typeface="Georgia" panose="02040502050405020303" pitchFamily="18" charset="0"/>
                </a:rPr>
                <a:t>Motivated Workforce</a:t>
              </a:r>
            </a:p>
          </p:txBody>
        </p:sp>
      </p:grpSp>
      <p:sp>
        <p:nvSpPr>
          <p:cNvPr id="2" name="Footer Placeholder 1">
            <a:extLst>
              <a:ext uri="{FF2B5EF4-FFF2-40B4-BE49-F238E27FC236}">
                <a16:creationId xmlns:a16="http://schemas.microsoft.com/office/drawing/2014/main" id="{C1150628-8A8F-2D3E-4CDB-FA068FC9C81F}"/>
              </a:ext>
            </a:extLst>
          </p:cNvPr>
          <p:cNvSpPr>
            <a:spLocks noGrp="1"/>
          </p:cNvSpPr>
          <p:nvPr>
            <p:ph type="ftr" sz="quarter" idx="11"/>
          </p:nvPr>
        </p:nvSpPr>
        <p:spPr/>
        <p:txBody>
          <a:bodyPr/>
          <a:lstStyle/>
          <a:p>
            <a:endParaRPr lang="en-IE" dirty="0"/>
          </a:p>
        </p:txBody>
      </p:sp>
      <p:grpSp>
        <p:nvGrpSpPr>
          <p:cNvPr id="29" name="Group 28">
            <a:extLst>
              <a:ext uri="{FF2B5EF4-FFF2-40B4-BE49-F238E27FC236}">
                <a16:creationId xmlns:a16="http://schemas.microsoft.com/office/drawing/2014/main" id="{51D4B0F5-BC7A-3B24-F3C7-5B4E1C641614}"/>
              </a:ext>
            </a:extLst>
          </p:cNvPr>
          <p:cNvGrpSpPr/>
          <p:nvPr/>
        </p:nvGrpSpPr>
        <p:grpSpPr>
          <a:xfrm>
            <a:off x="2055032" y="889548"/>
            <a:ext cx="2122415" cy="3921853"/>
            <a:chOff x="2530329" y="1111541"/>
            <a:chExt cx="2122415" cy="3921853"/>
          </a:xfrm>
        </p:grpSpPr>
        <p:sp>
          <p:nvSpPr>
            <p:cNvPr id="10" name="Rectangle 9">
              <a:extLst>
                <a:ext uri="{FF2B5EF4-FFF2-40B4-BE49-F238E27FC236}">
                  <a16:creationId xmlns:a16="http://schemas.microsoft.com/office/drawing/2014/main" id="{10CE65D4-A53E-C486-9AFE-53FE9CABCF0C}"/>
                </a:ext>
              </a:extLst>
            </p:cNvPr>
            <p:cNvSpPr/>
            <p:nvPr/>
          </p:nvSpPr>
          <p:spPr>
            <a:xfrm>
              <a:off x="2530329" y="1111541"/>
              <a:ext cx="2122415" cy="3921853"/>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Rectangle 2">
              <a:extLst>
                <a:ext uri="{FF2B5EF4-FFF2-40B4-BE49-F238E27FC236}">
                  <a16:creationId xmlns:a16="http://schemas.microsoft.com/office/drawing/2014/main" id="{29840C9F-543E-00A6-E2D9-FC5716986DB3}"/>
                </a:ext>
              </a:extLst>
            </p:cNvPr>
            <p:cNvSpPr/>
            <p:nvPr/>
          </p:nvSpPr>
          <p:spPr>
            <a:xfrm>
              <a:off x="2658786" y="1220598"/>
              <a:ext cx="1865501" cy="56625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1400" b="1" dirty="0">
                  <a:latin typeface="Georgia" panose="02040502050405020303" pitchFamily="18" charset="0"/>
                </a:rPr>
                <a:t>Purpose/Vision /Mission/Values</a:t>
              </a:r>
            </a:p>
          </p:txBody>
        </p:sp>
        <p:sp>
          <p:nvSpPr>
            <p:cNvPr id="4" name="Arrow: Down 3">
              <a:extLst>
                <a:ext uri="{FF2B5EF4-FFF2-40B4-BE49-F238E27FC236}">
                  <a16:creationId xmlns:a16="http://schemas.microsoft.com/office/drawing/2014/main" id="{A8BD67B1-BE0C-818B-A7EB-C63384B0BCF0}"/>
                </a:ext>
              </a:extLst>
            </p:cNvPr>
            <p:cNvSpPr/>
            <p:nvPr/>
          </p:nvSpPr>
          <p:spPr>
            <a:xfrm>
              <a:off x="3419562" y="1803634"/>
              <a:ext cx="343948" cy="43203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4">
              <a:extLst>
                <a:ext uri="{FF2B5EF4-FFF2-40B4-BE49-F238E27FC236}">
                  <a16:creationId xmlns:a16="http://schemas.microsoft.com/office/drawing/2014/main" id="{DA51841E-0B82-2488-4809-B47BD7F42C3A}"/>
                </a:ext>
              </a:extLst>
            </p:cNvPr>
            <p:cNvSpPr/>
            <p:nvPr/>
          </p:nvSpPr>
          <p:spPr>
            <a:xfrm>
              <a:off x="2658786" y="2266429"/>
              <a:ext cx="1865501" cy="56625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1400" b="1" dirty="0">
                  <a:latin typeface="Georgia" panose="02040502050405020303" pitchFamily="18" charset="0"/>
                </a:rPr>
                <a:t>Strategic Plan</a:t>
              </a:r>
            </a:p>
          </p:txBody>
        </p:sp>
        <p:sp>
          <p:nvSpPr>
            <p:cNvPr id="6" name="Rectangle 5">
              <a:extLst>
                <a:ext uri="{FF2B5EF4-FFF2-40B4-BE49-F238E27FC236}">
                  <a16:creationId xmlns:a16="http://schemas.microsoft.com/office/drawing/2014/main" id="{F8826901-D3D4-EC95-E4D2-79C564CAAAED}"/>
                </a:ext>
              </a:extLst>
            </p:cNvPr>
            <p:cNvSpPr/>
            <p:nvPr/>
          </p:nvSpPr>
          <p:spPr>
            <a:xfrm>
              <a:off x="2658786" y="3312260"/>
              <a:ext cx="1865501" cy="56625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1400" b="1" dirty="0">
                  <a:latin typeface="Georgia" panose="02040502050405020303" pitchFamily="18" charset="0"/>
                </a:rPr>
                <a:t>Operational Plans</a:t>
              </a:r>
            </a:p>
          </p:txBody>
        </p:sp>
        <p:sp>
          <p:nvSpPr>
            <p:cNvPr id="7" name="Arrow: Down 6">
              <a:extLst>
                <a:ext uri="{FF2B5EF4-FFF2-40B4-BE49-F238E27FC236}">
                  <a16:creationId xmlns:a16="http://schemas.microsoft.com/office/drawing/2014/main" id="{9C9456E1-3478-3BE9-A1A8-0A680769415F}"/>
                </a:ext>
              </a:extLst>
            </p:cNvPr>
            <p:cNvSpPr/>
            <p:nvPr/>
          </p:nvSpPr>
          <p:spPr>
            <a:xfrm>
              <a:off x="3419562" y="2838982"/>
              <a:ext cx="343948" cy="43203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Arrow: Down 7">
              <a:extLst>
                <a:ext uri="{FF2B5EF4-FFF2-40B4-BE49-F238E27FC236}">
                  <a16:creationId xmlns:a16="http://schemas.microsoft.com/office/drawing/2014/main" id="{ABD378E0-E6C9-EB38-59C2-4A734640E2BF}"/>
                </a:ext>
              </a:extLst>
            </p:cNvPr>
            <p:cNvSpPr/>
            <p:nvPr/>
          </p:nvSpPr>
          <p:spPr>
            <a:xfrm>
              <a:off x="3419562" y="3878517"/>
              <a:ext cx="343948" cy="43203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Rectangle 8">
              <a:extLst>
                <a:ext uri="{FF2B5EF4-FFF2-40B4-BE49-F238E27FC236}">
                  <a16:creationId xmlns:a16="http://schemas.microsoft.com/office/drawing/2014/main" id="{53A73E6E-0D4B-67D2-153C-5E6EB7EB618A}"/>
                </a:ext>
              </a:extLst>
            </p:cNvPr>
            <p:cNvSpPr/>
            <p:nvPr/>
          </p:nvSpPr>
          <p:spPr>
            <a:xfrm>
              <a:off x="2658786" y="4334345"/>
              <a:ext cx="1865501" cy="56625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1400" b="1" dirty="0">
                  <a:latin typeface="Georgia" panose="02040502050405020303" pitchFamily="18" charset="0"/>
                </a:rPr>
                <a:t>Personal Plans</a:t>
              </a:r>
            </a:p>
          </p:txBody>
        </p:sp>
      </p:grpSp>
      <p:sp>
        <p:nvSpPr>
          <p:cNvPr id="18" name="Title 4">
            <a:extLst>
              <a:ext uri="{FF2B5EF4-FFF2-40B4-BE49-F238E27FC236}">
                <a16:creationId xmlns:a16="http://schemas.microsoft.com/office/drawing/2014/main" id="{4A69CA0D-096D-CA37-8350-CBFE651774C6}"/>
              </a:ext>
            </a:extLst>
          </p:cNvPr>
          <p:cNvSpPr txBox="1">
            <a:spLocks/>
          </p:cNvSpPr>
          <p:nvPr/>
        </p:nvSpPr>
        <p:spPr>
          <a:xfrm>
            <a:off x="757517" y="232110"/>
            <a:ext cx="10515600" cy="502401"/>
          </a:xfrm>
          <a:prstGeom prst="rect">
            <a:avLst/>
          </a:prstGeom>
        </p:spPr>
        <p:txBody>
          <a:bodyPr>
            <a:normAutofit/>
          </a:bodyPr>
          <a:lstStyle>
            <a:lvl1pPr algn="l" defTabSz="914400" rtl="0" eaLnBrk="1" latinLnBrk="0" hangingPunct="1">
              <a:lnSpc>
                <a:spcPct val="90000"/>
              </a:lnSpc>
              <a:spcBef>
                <a:spcPct val="0"/>
              </a:spcBef>
              <a:buNone/>
              <a:defRPr sz="3200" b="1" i="1" kern="1200">
                <a:solidFill>
                  <a:srgbClr val="093161"/>
                </a:solidFill>
                <a:latin typeface="Georgia" panose="02040502050405020303" pitchFamily="18" charset="0"/>
                <a:ea typeface="+mj-ea"/>
                <a:cs typeface="+mj-cs"/>
              </a:defRPr>
            </a:lvl1pPr>
          </a:lstStyle>
          <a:p>
            <a:r>
              <a:rPr lang="en-IE" sz="2400" dirty="0"/>
              <a:t>Where does Risk fit in? </a:t>
            </a:r>
          </a:p>
        </p:txBody>
      </p:sp>
      <p:grpSp>
        <p:nvGrpSpPr>
          <p:cNvPr id="28" name="Group 27">
            <a:extLst>
              <a:ext uri="{FF2B5EF4-FFF2-40B4-BE49-F238E27FC236}">
                <a16:creationId xmlns:a16="http://schemas.microsoft.com/office/drawing/2014/main" id="{15179114-F6CA-A456-4E75-4C773431B481}"/>
              </a:ext>
            </a:extLst>
          </p:cNvPr>
          <p:cNvGrpSpPr/>
          <p:nvPr/>
        </p:nvGrpSpPr>
        <p:grpSpPr>
          <a:xfrm>
            <a:off x="4207079" y="405541"/>
            <a:ext cx="7019918" cy="1737360"/>
            <a:chOff x="4983061" y="424763"/>
            <a:chExt cx="7019918" cy="1737360"/>
          </a:xfrm>
        </p:grpSpPr>
        <p:pic>
          <p:nvPicPr>
            <p:cNvPr id="13" name="Picture 12" descr="A diagram of a company&#10;&#10;Description automatically generated">
              <a:extLst>
                <a:ext uri="{FF2B5EF4-FFF2-40B4-BE49-F238E27FC236}">
                  <a16:creationId xmlns:a16="http://schemas.microsoft.com/office/drawing/2014/main" id="{85ABFB8F-3154-52DB-2EF4-C49A99E8877E}"/>
                </a:ext>
              </a:extLst>
            </p:cNvPr>
            <p:cNvPicPr>
              <a:picLocks noChangeAspect="1"/>
            </p:cNvPicPr>
            <p:nvPr/>
          </p:nvPicPr>
          <p:blipFill>
            <a:blip r:embed="rId2"/>
            <a:stretch>
              <a:fillRect/>
            </a:stretch>
          </p:blipFill>
          <p:spPr>
            <a:xfrm>
              <a:off x="7773281" y="424763"/>
              <a:ext cx="4229698" cy="1737360"/>
            </a:xfrm>
            <a:prstGeom prst="rect">
              <a:avLst/>
            </a:prstGeom>
          </p:spPr>
        </p:pic>
        <p:cxnSp>
          <p:nvCxnSpPr>
            <p:cNvPr id="25" name="Straight Arrow Connector 24">
              <a:extLst>
                <a:ext uri="{FF2B5EF4-FFF2-40B4-BE49-F238E27FC236}">
                  <a16:creationId xmlns:a16="http://schemas.microsoft.com/office/drawing/2014/main" id="{DA78230F-D8D3-B1CA-63FD-65FEC1BE3F2B}"/>
                </a:ext>
              </a:extLst>
            </p:cNvPr>
            <p:cNvCxnSpPr>
              <a:cxnSpLocks/>
            </p:cNvCxnSpPr>
            <p:nvPr/>
          </p:nvCxnSpPr>
          <p:spPr>
            <a:xfrm flipH="1">
              <a:off x="4983061" y="1300955"/>
              <a:ext cx="3044360" cy="0"/>
            </a:xfrm>
            <a:prstGeom prst="straightConnector1">
              <a:avLst/>
            </a:prstGeom>
            <a:ln w="50800">
              <a:solidFill>
                <a:srgbClr val="FF0000"/>
              </a:solidFill>
              <a:tailEnd type="stealt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60128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F9560B2-5C62-5ADC-9A9D-1E426535822F}"/>
              </a:ext>
            </a:extLst>
          </p:cNvPr>
          <p:cNvSpPr/>
          <p:nvPr/>
        </p:nvSpPr>
        <p:spPr>
          <a:xfrm>
            <a:off x="2400410" y="927164"/>
            <a:ext cx="4903365" cy="4247317"/>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19" name="Group 18">
            <a:extLst>
              <a:ext uri="{FF2B5EF4-FFF2-40B4-BE49-F238E27FC236}">
                <a16:creationId xmlns:a16="http://schemas.microsoft.com/office/drawing/2014/main" id="{F327E371-2FEE-2CD7-E3D5-A5595FF27955}"/>
              </a:ext>
            </a:extLst>
          </p:cNvPr>
          <p:cNvGrpSpPr/>
          <p:nvPr/>
        </p:nvGrpSpPr>
        <p:grpSpPr>
          <a:xfrm>
            <a:off x="4563720" y="2237091"/>
            <a:ext cx="2637988" cy="1627465"/>
            <a:chOff x="6366234" y="2397554"/>
            <a:chExt cx="2637988" cy="1627465"/>
          </a:xfrm>
        </p:grpSpPr>
        <p:sp>
          <p:nvSpPr>
            <p:cNvPr id="11" name="Arrow: Right 10">
              <a:extLst>
                <a:ext uri="{FF2B5EF4-FFF2-40B4-BE49-F238E27FC236}">
                  <a16:creationId xmlns:a16="http://schemas.microsoft.com/office/drawing/2014/main" id="{81CCA198-2E8B-F0F9-6ED7-ED3A10683973}"/>
                </a:ext>
              </a:extLst>
            </p:cNvPr>
            <p:cNvSpPr/>
            <p:nvPr/>
          </p:nvSpPr>
          <p:spPr>
            <a:xfrm>
              <a:off x="6366234" y="2920463"/>
              <a:ext cx="636515" cy="56625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Rectangle 11">
              <a:extLst>
                <a:ext uri="{FF2B5EF4-FFF2-40B4-BE49-F238E27FC236}">
                  <a16:creationId xmlns:a16="http://schemas.microsoft.com/office/drawing/2014/main" id="{6936777C-DBBD-AAC8-98F1-B30DE564D2AA}"/>
                </a:ext>
              </a:extLst>
            </p:cNvPr>
            <p:cNvSpPr/>
            <p:nvPr/>
          </p:nvSpPr>
          <p:spPr>
            <a:xfrm>
              <a:off x="7000651" y="2397554"/>
              <a:ext cx="2003571" cy="1627465"/>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1400" b="1" dirty="0">
                  <a:solidFill>
                    <a:srgbClr val="002060"/>
                  </a:solidFill>
                  <a:latin typeface="Georgia" panose="02040502050405020303" pitchFamily="18" charset="0"/>
                </a:rPr>
                <a:t>Strategic Outcomes </a:t>
              </a:r>
            </a:p>
            <a:p>
              <a:pPr marL="171450" indent="-171450">
                <a:spcBef>
                  <a:spcPts val="600"/>
                </a:spcBef>
                <a:spcAft>
                  <a:spcPts val="600"/>
                </a:spcAft>
                <a:buFont typeface="Arial" panose="020B0604020202020204" pitchFamily="34" charset="0"/>
                <a:buChar char="•"/>
              </a:pPr>
              <a:r>
                <a:rPr lang="en-IE" sz="1100" b="1" dirty="0">
                  <a:solidFill>
                    <a:srgbClr val="002060"/>
                  </a:solidFill>
                  <a:latin typeface="Georgia" panose="02040502050405020303" pitchFamily="18" charset="0"/>
                </a:rPr>
                <a:t>Satisfied Stakeholders </a:t>
              </a:r>
            </a:p>
            <a:p>
              <a:pPr marL="171450" indent="-171450">
                <a:spcBef>
                  <a:spcPts val="600"/>
                </a:spcBef>
                <a:spcAft>
                  <a:spcPts val="600"/>
                </a:spcAft>
                <a:buFont typeface="Arial" panose="020B0604020202020204" pitchFamily="34" charset="0"/>
                <a:buChar char="•"/>
              </a:pPr>
              <a:r>
                <a:rPr lang="en-IE" sz="1100" b="1" dirty="0">
                  <a:solidFill>
                    <a:srgbClr val="002060"/>
                  </a:solidFill>
                  <a:latin typeface="Georgia" panose="02040502050405020303" pitchFamily="18" charset="0"/>
                </a:rPr>
                <a:t>Delighted Customers</a:t>
              </a:r>
            </a:p>
            <a:p>
              <a:pPr marL="171450" indent="-171450">
                <a:spcBef>
                  <a:spcPts val="600"/>
                </a:spcBef>
                <a:spcAft>
                  <a:spcPts val="600"/>
                </a:spcAft>
                <a:buFont typeface="Arial" panose="020B0604020202020204" pitchFamily="34" charset="0"/>
                <a:buChar char="•"/>
              </a:pPr>
              <a:r>
                <a:rPr lang="en-IE" sz="1100" b="1" dirty="0">
                  <a:solidFill>
                    <a:srgbClr val="002060"/>
                  </a:solidFill>
                  <a:latin typeface="Georgia" panose="02040502050405020303" pitchFamily="18" charset="0"/>
                </a:rPr>
                <a:t>VFM Processes</a:t>
              </a:r>
            </a:p>
            <a:p>
              <a:pPr marL="171450" indent="-171450">
                <a:spcBef>
                  <a:spcPts val="600"/>
                </a:spcBef>
                <a:spcAft>
                  <a:spcPts val="600"/>
                </a:spcAft>
                <a:buFont typeface="Arial" panose="020B0604020202020204" pitchFamily="34" charset="0"/>
                <a:buChar char="•"/>
              </a:pPr>
              <a:r>
                <a:rPr lang="en-IE" sz="1100" b="1" dirty="0">
                  <a:solidFill>
                    <a:srgbClr val="002060"/>
                  </a:solidFill>
                  <a:latin typeface="Georgia" panose="02040502050405020303" pitchFamily="18" charset="0"/>
                </a:rPr>
                <a:t>Motivated Workforce</a:t>
              </a:r>
            </a:p>
          </p:txBody>
        </p:sp>
      </p:grpSp>
      <p:sp>
        <p:nvSpPr>
          <p:cNvPr id="2" name="Footer Placeholder 1">
            <a:extLst>
              <a:ext uri="{FF2B5EF4-FFF2-40B4-BE49-F238E27FC236}">
                <a16:creationId xmlns:a16="http://schemas.microsoft.com/office/drawing/2014/main" id="{C1150628-8A8F-2D3E-4CDB-FA068FC9C81F}"/>
              </a:ext>
            </a:extLst>
          </p:cNvPr>
          <p:cNvSpPr>
            <a:spLocks noGrp="1"/>
          </p:cNvSpPr>
          <p:nvPr>
            <p:ph type="ftr" sz="quarter" idx="11"/>
          </p:nvPr>
        </p:nvSpPr>
        <p:spPr/>
        <p:txBody>
          <a:bodyPr/>
          <a:lstStyle/>
          <a:p>
            <a:endParaRPr lang="en-IE" dirty="0"/>
          </a:p>
        </p:txBody>
      </p:sp>
      <p:grpSp>
        <p:nvGrpSpPr>
          <p:cNvPr id="29" name="Group 28">
            <a:extLst>
              <a:ext uri="{FF2B5EF4-FFF2-40B4-BE49-F238E27FC236}">
                <a16:creationId xmlns:a16="http://schemas.microsoft.com/office/drawing/2014/main" id="{51D4B0F5-BC7A-3B24-F3C7-5B4E1C641614}"/>
              </a:ext>
            </a:extLst>
          </p:cNvPr>
          <p:cNvGrpSpPr/>
          <p:nvPr/>
        </p:nvGrpSpPr>
        <p:grpSpPr>
          <a:xfrm>
            <a:off x="2562247" y="1082201"/>
            <a:ext cx="2122415" cy="3921853"/>
            <a:chOff x="2530329" y="1111541"/>
            <a:chExt cx="2122415" cy="3921853"/>
          </a:xfrm>
        </p:grpSpPr>
        <p:sp>
          <p:nvSpPr>
            <p:cNvPr id="10" name="Rectangle 9">
              <a:extLst>
                <a:ext uri="{FF2B5EF4-FFF2-40B4-BE49-F238E27FC236}">
                  <a16:creationId xmlns:a16="http://schemas.microsoft.com/office/drawing/2014/main" id="{10CE65D4-A53E-C486-9AFE-53FE9CABCF0C}"/>
                </a:ext>
              </a:extLst>
            </p:cNvPr>
            <p:cNvSpPr/>
            <p:nvPr/>
          </p:nvSpPr>
          <p:spPr>
            <a:xfrm>
              <a:off x="2530329" y="1111541"/>
              <a:ext cx="2122415" cy="3921853"/>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Rectangle 2">
              <a:extLst>
                <a:ext uri="{FF2B5EF4-FFF2-40B4-BE49-F238E27FC236}">
                  <a16:creationId xmlns:a16="http://schemas.microsoft.com/office/drawing/2014/main" id="{29840C9F-543E-00A6-E2D9-FC5716986DB3}"/>
                </a:ext>
              </a:extLst>
            </p:cNvPr>
            <p:cNvSpPr/>
            <p:nvPr/>
          </p:nvSpPr>
          <p:spPr>
            <a:xfrm>
              <a:off x="2658786" y="1220598"/>
              <a:ext cx="1865501" cy="56625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1400" b="1" dirty="0">
                  <a:latin typeface="Georgia" panose="02040502050405020303" pitchFamily="18" charset="0"/>
                </a:rPr>
                <a:t>Purpose/Vision /Mission/Values</a:t>
              </a:r>
            </a:p>
          </p:txBody>
        </p:sp>
        <p:sp>
          <p:nvSpPr>
            <p:cNvPr id="4" name="Arrow: Down 3">
              <a:extLst>
                <a:ext uri="{FF2B5EF4-FFF2-40B4-BE49-F238E27FC236}">
                  <a16:creationId xmlns:a16="http://schemas.microsoft.com/office/drawing/2014/main" id="{A8BD67B1-BE0C-818B-A7EB-C63384B0BCF0}"/>
                </a:ext>
              </a:extLst>
            </p:cNvPr>
            <p:cNvSpPr/>
            <p:nvPr/>
          </p:nvSpPr>
          <p:spPr>
            <a:xfrm>
              <a:off x="3419562" y="1803634"/>
              <a:ext cx="343948" cy="43203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4">
              <a:extLst>
                <a:ext uri="{FF2B5EF4-FFF2-40B4-BE49-F238E27FC236}">
                  <a16:creationId xmlns:a16="http://schemas.microsoft.com/office/drawing/2014/main" id="{DA51841E-0B82-2488-4809-B47BD7F42C3A}"/>
                </a:ext>
              </a:extLst>
            </p:cNvPr>
            <p:cNvSpPr/>
            <p:nvPr/>
          </p:nvSpPr>
          <p:spPr>
            <a:xfrm>
              <a:off x="2658786" y="2266429"/>
              <a:ext cx="1865501" cy="56625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1400" b="1" dirty="0">
                  <a:latin typeface="Georgia" panose="02040502050405020303" pitchFamily="18" charset="0"/>
                </a:rPr>
                <a:t>Strategic Plan</a:t>
              </a:r>
            </a:p>
          </p:txBody>
        </p:sp>
        <p:sp>
          <p:nvSpPr>
            <p:cNvPr id="6" name="Rectangle 5">
              <a:extLst>
                <a:ext uri="{FF2B5EF4-FFF2-40B4-BE49-F238E27FC236}">
                  <a16:creationId xmlns:a16="http://schemas.microsoft.com/office/drawing/2014/main" id="{F8826901-D3D4-EC95-E4D2-79C564CAAAED}"/>
                </a:ext>
              </a:extLst>
            </p:cNvPr>
            <p:cNvSpPr/>
            <p:nvPr/>
          </p:nvSpPr>
          <p:spPr>
            <a:xfrm>
              <a:off x="2658786" y="3312260"/>
              <a:ext cx="1865501" cy="56625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1400" b="1" dirty="0">
                  <a:latin typeface="Georgia" panose="02040502050405020303" pitchFamily="18" charset="0"/>
                </a:rPr>
                <a:t>Operational Plans</a:t>
              </a:r>
            </a:p>
          </p:txBody>
        </p:sp>
        <p:sp>
          <p:nvSpPr>
            <p:cNvPr id="7" name="Arrow: Down 6">
              <a:extLst>
                <a:ext uri="{FF2B5EF4-FFF2-40B4-BE49-F238E27FC236}">
                  <a16:creationId xmlns:a16="http://schemas.microsoft.com/office/drawing/2014/main" id="{9C9456E1-3478-3BE9-A1A8-0A680769415F}"/>
                </a:ext>
              </a:extLst>
            </p:cNvPr>
            <p:cNvSpPr/>
            <p:nvPr/>
          </p:nvSpPr>
          <p:spPr>
            <a:xfrm>
              <a:off x="3419562" y="2838982"/>
              <a:ext cx="343948" cy="43203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Arrow: Down 7">
              <a:extLst>
                <a:ext uri="{FF2B5EF4-FFF2-40B4-BE49-F238E27FC236}">
                  <a16:creationId xmlns:a16="http://schemas.microsoft.com/office/drawing/2014/main" id="{ABD378E0-E6C9-EB38-59C2-4A734640E2BF}"/>
                </a:ext>
              </a:extLst>
            </p:cNvPr>
            <p:cNvSpPr/>
            <p:nvPr/>
          </p:nvSpPr>
          <p:spPr>
            <a:xfrm>
              <a:off x="3419562" y="3878517"/>
              <a:ext cx="343948" cy="43203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Rectangle 8">
              <a:extLst>
                <a:ext uri="{FF2B5EF4-FFF2-40B4-BE49-F238E27FC236}">
                  <a16:creationId xmlns:a16="http://schemas.microsoft.com/office/drawing/2014/main" id="{53A73E6E-0D4B-67D2-153C-5E6EB7EB618A}"/>
                </a:ext>
              </a:extLst>
            </p:cNvPr>
            <p:cNvSpPr/>
            <p:nvPr/>
          </p:nvSpPr>
          <p:spPr>
            <a:xfrm>
              <a:off x="2658786" y="4334345"/>
              <a:ext cx="1865501" cy="56625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1400" b="1" dirty="0">
                  <a:latin typeface="Georgia" panose="02040502050405020303" pitchFamily="18" charset="0"/>
                </a:rPr>
                <a:t>Personal Plans</a:t>
              </a:r>
            </a:p>
          </p:txBody>
        </p:sp>
      </p:grpSp>
      <p:grpSp>
        <p:nvGrpSpPr>
          <p:cNvPr id="24" name="Group 23">
            <a:extLst>
              <a:ext uri="{FF2B5EF4-FFF2-40B4-BE49-F238E27FC236}">
                <a16:creationId xmlns:a16="http://schemas.microsoft.com/office/drawing/2014/main" id="{6B4EB5B3-C0A2-FA54-6785-8C7C04C9F48D}"/>
              </a:ext>
            </a:extLst>
          </p:cNvPr>
          <p:cNvGrpSpPr/>
          <p:nvPr/>
        </p:nvGrpSpPr>
        <p:grpSpPr>
          <a:xfrm>
            <a:off x="189021" y="2335554"/>
            <a:ext cx="1645641" cy="1132034"/>
            <a:chOff x="1991535" y="2496017"/>
            <a:chExt cx="1645641" cy="1132034"/>
          </a:xfrm>
        </p:grpSpPr>
        <p:sp>
          <p:nvSpPr>
            <p:cNvPr id="14" name="TextBox 13">
              <a:extLst>
                <a:ext uri="{FF2B5EF4-FFF2-40B4-BE49-F238E27FC236}">
                  <a16:creationId xmlns:a16="http://schemas.microsoft.com/office/drawing/2014/main" id="{2D98A9C3-A8B9-6E1D-5A44-9065113E9751}"/>
                </a:ext>
              </a:extLst>
            </p:cNvPr>
            <p:cNvSpPr txBox="1"/>
            <p:nvPr/>
          </p:nvSpPr>
          <p:spPr>
            <a:xfrm>
              <a:off x="1991535" y="2496017"/>
              <a:ext cx="1484852" cy="369332"/>
            </a:xfrm>
            <a:prstGeom prst="rect">
              <a:avLst/>
            </a:prstGeom>
            <a:noFill/>
          </p:spPr>
          <p:txBody>
            <a:bodyPr wrap="square" rtlCol="0">
              <a:spAutoFit/>
            </a:bodyPr>
            <a:lstStyle/>
            <a:p>
              <a:r>
                <a:rPr lang="en-IE" b="1" i="1" dirty="0">
                  <a:solidFill>
                    <a:srgbClr val="FF0000"/>
                  </a:solidFill>
                  <a:latin typeface="Georgia" panose="02040502050405020303" pitchFamily="18" charset="0"/>
                </a:rPr>
                <a:t>HAZARDS </a:t>
              </a:r>
            </a:p>
          </p:txBody>
        </p:sp>
        <p:sp>
          <p:nvSpPr>
            <p:cNvPr id="15" name="TextBox 14">
              <a:extLst>
                <a:ext uri="{FF2B5EF4-FFF2-40B4-BE49-F238E27FC236}">
                  <a16:creationId xmlns:a16="http://schemas.microsoft.com/office/drawing/2014/main" id="{AB3ED34D-731A-A8B2-3690-6E9DAABC0740}"/>
                </a:ext>
              </a:extLst>
            </p:cNvPr>
            <p:cNvSpPr txBox="1"/>
            <p:nvPr/>
          </p:nvSpPr>
          <p:spPr>
            <a:xfrm>
              <a:off x="2152324" y="3258719"/>
              <a:ext cx="1484852" cy="369332"/>
            </a:xfrm>
            <a:prstGeom prst="rect">
              <a:avLst/>
            </a:prstGeom>
            <a:noFill/>
          </p:spPr>
          <p:txBody>
            <a:bodyPr wrap="square" rtlCol="0">
              <a:spAutoFit/>
            </a:bodyPr>
            <a:lstStyle/>
            <a:p>
              <a:r>
                <a:rPr lang="en-IE" b="1" i="1" dirty="0">
                  <a:solidFill>
                    <a:srgbClr val="FF0000"/>
                  </a:solidFill>
                  <a:latin typeface="Georgia" panose="02040502050405020303" pitchFamily="18" charset="0"/>
                </a:rPr>
                <a:t>THREATS</a:t>
              </a:r>
            </a:p>
          </p:txBody>
        </p:sp>
      </p:grpSp>
      <p:sp>
        <p:nvSpPr>
          <p:cNvPr id="16" name="TextBox 15">
            <a:extLst>
              <a:ext uri="{FF2B5EF4-FFF2-40B4-BE49-F238E27FC236}">
                <a16:creationId xmlns:a16="http://schemas.microsoft.com/office/drawing/2014/main" id="{455A8FED-E502-1F48-4554-422AE84FFBBD}"/>
              </a:ext>
            </a:extLst>
          </p:cNvPr>
          <p:cNvSpPr txBox="1"/>
          <p:nvPr/>
        </p:nvSpPr>
        <p:spPr>
          <a:xfrm flipH="1">
            <a:off x="2035103" y="927164"/>
            <a:ext cx="388062" cy="4247317"/>
          </a:xfrm>
          <a:prstGeom prst="rect">
            <a:avLst/>
          </a:prstGeom>
          <a:solidFill>
            <a:schemeClr val="accent2">
              <a:lumMod val="20000"/>
              <a:lumOff val="80000"/>
            </a:schemeClr>
          </a:solidFill>
          <a:ln>
            <a:solidFill>
              <a:schemeClr val="accent2">
                <a:lumMod val="50000"/>
              </a:schemeClr>
            </a:solidFill>
          </a:ln>
        </p:spPr>
        <p:txBody>
          <a:bodyPr wrap="square" rtlCol="0">
            <a:spAutoFit/>
          </a:bodyPr>
          <a:lstStyle/>
          <a:p>
            <a:r>
              <a:rPr lang="en-IE" b="1" dirty="0">
                <a:solidFill>
                  <a:schemeClr val="accent2">
                    <a:lumMod val="75000"/>
                  </a:schemeClr>
                </a:solidFill>
                <a:latin typeface="Georgia" panose="02040502050405020303" pitchFamily="18" charset="0"/>
              </a:rPr>
              <a:t>V U L N E R A B I L I T I E S </a:t>
            </a:r>
          </a:p>
        </p:txBody>
      </p:sp>
      <p:grpSp>
        <p:nvGrpSpPr>
          <p:cNvPr id="26" name="Group 25">
            <a:extLst>
              <a:ext uri="{FF2B5EF4-FFF2-40B4-BE49-F238E27FC236}">
                <a16:creationId xmlns:a16="http://schemas.microsoft.com/office/drawing/2014/main" id="{BE606851-0A19-2C85-C0C9-FCE4E88249BF}"/>
              </a:ext>
            </a:extLst>
          </p:cNvPr>
          <p:cNvGrpSpPr/>
          <p:nvPr/>
        </p:nvGrpSpPr>
        <p:grpSpPr>
          <a:xfrm>
            <a:off x="220319" y="3905098"/>
            <a:ext cx="7061992" cy="1807865"/>
            <a:chOff x="2022833" y="4065561"/>
            <a:chExt cx="7061992" cy="1807865"/>
          </a:xfrm>
        </p:grpSpPr>
        <p:sp>
          <p:nvSpPr>
            <p:cNvPr id="22" name="Arrow: Right 21">
              <a:extLst>
                <a:ext uri="{FF2B5EF4-FFF2-40B4-BE49-F238E27FC236}">
                  <a16:creationId xmlns:a16="http://schemas.microsoft.com/office/drawing/2014/main" id="{1E60A361-DAFC-D886-761F-2CA1A954E1A6}"/>
                </a:ext>
              </a:extLst>
            </p:cNvPr>
            <p:cNvSpPr/>
            <p:nvPr/>
          </p:nvSpPr>
          <p:spPr>
            <a:xfrm>
              <a:off x="3392895" y="5531484"/>
              <a:ext cx="3091343" cy="239087"/>
            </a:xfrm>
            <a:prstGeom prst="rightArrow">
              <a:avLst/>
            </a:prstGeom>
            <a:solidFill>
              <a:srgbClr val="FFCDCD"/>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TextBox 19">
              <a:extLst>
                <a:ext uri="{FF2B5EF4-FFF2-40B4-BE49-F238E27FC236}">
                  <a16:creationId xmlns:a16="http://schemas.microsoft.com/office/drawing/2014/main" id="{C88530BD-16AD-E807-A750-2B8C71227212}"/>
                </a:ext>
              </a:extLst>
            </p:cNvPr>
            <p:cNvSpPr txBox="1"/>
            <p:nvPr/>
          </p:nvSpPr>
          <p:spPr>
            <a:xfrm>
              <a:off x="2022833" y="5407732"/>
              <a:ext cx="2081732" cy="461665"/>
            </a:xfrm>
            <a:prstGeom prst="rect">
              <a:avLst/>
            </a:prstGeom>
            <a:solidFill>
              <a:srgbClr val="FFCDCD"/>
            </a:solidFill>
            <a:ln>
              <a:solidFill>
                <a:srgbClr val="C00000"/>
              </a:solidFill>
            </a:ln>
          </p:spPr>
          <p:txBody>
            <a:bodyPr wrap="square" rtlCol="0">
              <a:spAutoFit/>
            </a:bodyPr>
            <a:lstStyle/>
            <a:p>
              <a:pPr algn="ctr"/>
              <a:r>
                <a:rPr lang="en-IE" sz="2400" b="1" i="1" dirty="0">
                  <a:solidFill>
                    <a:srgbClr val="FF0000"/>
                  </a:solidFill>
                  <a:latin typeface="Georgia" panose="02040502050405020303" pitchFamily="18" charset="0"/>
                </a:rPr>
                <a:t>Causes </a:t>
              </a:r>
            </a:p>
          </p:txBody>
        </p:sp>
        <p:sp>
          <p:nvSpPr>
            <p:cNvPr id="30" name="Arrow: Right 29">
              <a:extLst>
                <a:ext uri="{FF2B5EF4-FFF2-40B4-BE49-F238E27FC236}">
                  <a16:creationId xmlns:a16="http://schemas.microsoft.com/office/drawing/2014/main" id="{0103C0A6-816B-E9F1-50F4-F20C9E378F2C}"/>
                </a:ext>
              </a:extLst>
            </p:cNvPr>
            <p:cNvSpPr/>
            <p:nvPr/>
          </p:nvSpPr>
          <p:spPr>
            <a:xfrm rot="16200000">
              <a:off x="7068113" y="4642303"/>
              <a:ext cx="1392572" cy="239087"/>
            </a:xfrm>
            <a:prstGeom prst="rightArrow">
              <a:avLst/>
            </a:prstGeom>
            <a:solidFill>
              <a:srgbClr val="FFCDCD"/>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 name="TextBox 20">
              <a:extLst>
                <a:ext uri="{FF2B5EF4-FFF2-40B4-BE49-F238E27FC236}">
                  <a16:creationId xmlns:a16="http://schemas.microsoft.com/office/drawing/2014/main" id="{76AB1148-8A72-EF48-0150-BF21BDCB3E47}"/>
                </a:ext>
              </a:extLst>
            </p:cNvPr>
            <p:cNvSpPr txBox="1"/>
            <p:nvPr/>
          </p:nvSpPr>
          <p:spPr>
            <a:xfrm>
              <a:off x="6484238" y="5411761"/>
              <a:ext cx="2600587" cy="461665"/>
            </a:xfrm>
            <a:prstGeom prst="rect">
              <a:avLst/>
            </a:prstGeom>
            <a:solidFill>
              <a:srgbClr val="FFCDCD"/>
            </a:solidFill>
            <a:ln>
              <a:solidFill>
                <a:srgbClr val="C00000"/>
              </a:solidFill>
            </a:ln>
          </p:spPr>
          <p:txBody>
            <a:bodyPr wrap="square" rtlCol="0">
              <a:spAutoFit/>
            </a:bodyPr>
            <a:lstStyle/>
            <a:p>
              <a:r>
                <a:rPr lang="en-IE" sz="2400" b="1" i="1" dirty="0">
                  <a:solidFill>
                    <a:srgbClr val="FF0000"/>
                  </a:solidFill>
                  <a:latin typeface="Georgia" panose="02040502050405020303" pitchFamily="18" charset="0"/>
                </a:rPr>
                <a:t>Consequences</a:t>
              </a:r>
            </a:p>
          </p:txBody>
        </p:sp>
      </p:grpSp>
      <p:grpSp>
        <p:nvGrpSpPr>
          <p:cNvPr id="34" name="Group 33">
            <a:extLst>
              <a:ext uri="{FF2B5EF4-FFF2-40B4-BE49-F238E27FC236}">
                <a16:creationId xmlns:a16="http://schemas.microsoft.com/office/drawing/2014/main" id="{46E70EF8-3674-5484-A664-EF6FBB0F621E}"/>
              </a:ext>
            </a:extLst>
          </p:cNvPr>
          <p:cNvGrpSpPr/>
          <p:nvPr/>
        </p:nvGrpSpPr>
        <p:grpSpPr>
          <a:xfrm>
            <a:off x="1941228" y="5747229"/>
            <a:ext cx="3077566" cy="669623"/>
            <a:chOff x="3804702" y="5584321"/>
            <a:chExt cx="3077566" cy="669623"/>
          </a:xfrm>
        </p:grpSpPr>
        <p:sp>
          <p:nvSpPr>
            <p:cNvPr id="31" name="TextBox 30">
              <a:extLst>
                <a:ext uri="{FF2B5EF4-FFF2-40B4-BE49-F238E27FC236}">
                  <a16:creationId xmlns:a16="http://schemas.microsoft.com/office/drawing/2014/main" id="{425CD73A-3B1D-75D4-994D-380166B121F6}"/>
                </a:ext>
              </a:extLst>
            </p:cNvPr>
            <p:cNvSpPr txBox="1"/>
            <p:nvPr/>
          </p:nvSpPr>
          <p:spPr>
            <a:xfrm>
              <a:off x="4912439" y="5884612"/>
              <a:ext cx="809837" cy="369332"/>
            </a:xfrm>
            <a:prstGeom prst="rect">
              <a:avLst/>
            </a:prstGeom>
            <a:noFill/>
          </p:spPr>
          <p:txBody>
            <a:bodyPr wrap="none" rtlCol="0">
              <a:spAutoFit/>
            </a:bodyPr>
            <a:lstStyle/>
            <a:p>
              <a:r>
                <a:rPr lang="en-IE" b="1" dirty="0">
                  <a:solidFill>
                    <a:srgbClr val="C00000"/>
                  </a:solidFill>
                  <a:latin typeface="Georgia" panose="02040502050405020303" pitchFamily="18" charset="0"/>
                </a:rPr>
                <a:t>RISK</a:t>
              </a:r>
            </a:p>
          </p:txBody>
        </p:sp>
        <p:sp>
          <p:nvSpPr>
            <p:cNvPr id="33" name="Right Brace 32">
              <a:extLst>
                <a:ext uri="{FF2B5EF4-FFF2-40B4-BE49-F238E27FC236}">
                  <a16:creationId xmlns:a16="http://schemas.microsoft.com/office/drawing/2014/main" id="{9FB5458D-E580-6B07-AB1F-ED2F6DD9E42F}"/>
                </a:ext>
              </a:extLst>
            </p:cNvPr>
            <p:cNvSpPr/>
            <p:nvPr/>
          </p:nvSpPr>
          <p:spPr>
            <a:xfrm rot="5400000">
              <a:off x="5137729" y="4251294"/>
              <a:ext cx="411511" cy="307756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solidFill>
                  <a:srgbClr val="C00000"/>
                </a:solidFill>
              </a:endParaRPr>
            </a:p>
          </p:txBody>
        </p:sp>
      </p:grpSp>
      <p:pic>
        <p:nvPicPr>
          <p:cNvPr id="50" name="Picture 49">
            <a:extLst>
              <a:ext uri="{FF2B5EF4-FFF2-40B4-BE49-F238E27FC236}">
                <a16:creationId xmlns:a16="http://schemas.microsoft.com/office/drawing/2014/main" id="{22879001-B4C7-2416-018D-8001A206DED3}"/>
              </a:ext>
            </a:extLst>
          </p:cNvPr>
          <p:cNvPicPr>
            <a:picLocks noChangeAspect="1"/>
          </p:cNvPicPr>
          <p:nvPr/>
        </p:nvPicPr>
        <p:blipFill>
          <a:blip r:embed="rId2"/>
          <a:stretch>
            <a:fillRect/>
          </a:stretch>
        </p:blipFill>
        <p:spPr>
          <a:xfrm>
            <a:off x="8780396" y="4148085"/>
            <a:ext cx="2257824" cy="1560850"/>
          </a:xfrm>
          <a:prstGeom prst="rect">
            <a:avLst/>
          </a:prstGeom>
        </p:spPr>
      </p:pic>
      <p:grpSp>
        <p:nvGrpSpPr>
          <p:cNvPr id="28" name="Group 27">
            <a:extLst>
              <a:ext uri="{FF2B5EF4-FFF2-40B4-BE49-F238E27FC236}">
                <a16:creationId xmlns:a16="http://schemas.microsoft.com/office/drawing/2014/main" id="{15179114-F6CA-A456-4E75-4C773431B481}"/>
              </a:ext>
            </a:extLst>
          </p:cNvPr>
          <p:cNvGrpSpPr/>
          <p:nvPr/>
        </p:nvGrpSpPr>
        <p:grpSpPr>
          <a:xfrm>
            <a:off x="4708217" y="578890"/>
            <a:ext cx="6243611" cy="1737360"/>
            <a:chOff x="4983061" y="424763"/>
            <a:chExt cx="7019918" cy="1737360"/>
          </a:xfrm>
        </p:grpSpPr>
        <p:pic>
          <p:nvPicPr>
            <p:cNvPr id="13" name="Picture 12" descr="A diagram of a company&#10;&#10;Description automatically generated">
              <a:extLst>
                <a:ext uri="{FF2B5EF4-FFF2-40B4-BE49-F238E27FC236}">
                  <a16:creationId xmlns:a16="http://schemas.microsoft.com/office/drawing/2014/main" id="{85ABFB8F-3154-52DB-2EF4-C49A99E8877E}"/>
                </a:ext>
              </a:extLst>
            </p:cNvPr>
            <p:cNvPicPr>
              <a:picLocks noChangeAspect="1"/>
            </p:cNvPicPr>
            <p:nvPr/>
          </p:nvPicPr>
          <p:blipFill>
            <a:blip r:embed="rId3"/>
            <a:stretch>
              <a:fillRect/>
            </a:stretch>
          </p:blipFill>
          <p:spPr>
            <a:xfrm>
              <a:off x="7773281" y="424763"/>
              <a:ext cx="4229698" cy="1737360"/>
            </a:xfrm>
            <a:prstGeom prst="rect">
              <a:avLst/>
            </a:prstGeom>
          </p:spPr>
        </p:pic>
        <p:cxnSp>
          <p:nvCxnSpPr>
            <p:cNvPr id="25" name="Straight Arrow Connector 24">
              <a:extLst>
                <a:ext uri="{FF2B5EF4-FFF2-40B4-BE49-F238E27FC236}">
                  <a16:creationId xmlns:a16="http://schemas.microsoft.com/office/drawing/2014/main" id="{DA78230F-D8D3-B1CA-63FD-65FEC1BE3F2B}"/>
                </a:ext>
              </a:extLst>
            </p:cNvPr>
            <p:cNvCxnSpPr>
              <a:cxnSpLocks/>
            </p:cNvCxnSpPr>
            <p:nvPr/>
          </p:nvCxnSpPr>
          <p:spPr>
            <a:xfrm flipH="1">
              <a:off x="4983061" y="1300955"/>
              <a:ext cx="3044360" cy="0"/>
            </a:xfrm>
            <a:prstGeom prst="straightConnector1">
              <a:avLst/>
            </a:prstGeom>
            <a:ln w="50800">
              <a:solidFill>
                <a:srgbClr val="FF0000"/>
              </a:solidFill>
              <a:tailEnd type="stealth"/>
            </a:ln>
          </p:spPr>
          <p:style>
            <a:lnRef idx="1">
              <a:schemeClr val="accent1"/>
            </a:lnRef>
            <a:fillRef idx="0">
              <a:schemeClr val="accent1"/>
            </a:fillRef>
            <a:effectRef idx="0">
              <a:schemeClr val="accent1"/>
            </a:effectRef>
            <a:fontRef idx="minor">
              <a:schemeClr val="tx1"/>
            </a:fontRef>
          </p:style>
        </p:cxnSp>
      </p:grpSp>
      <p:sp>
        <p:nvSpPr>
          <p:cNvPr id="23" name="Title 4">
            <a:extLst>
              <a:ext uri="{FF2B5EF4-FFF2-40B4-BE49-F238E27FC236}">
                <a16:creationId xmlns:a16="http://schemas.microsoft.com/office/drawing/2014/main" id="{7383D27D-71B8-4E42-8045-E62588F5DF25}"/>
              </a:ext>
            </a:extLst>
          </p:cNvPr>
          <p:cNvSpPr txBox="1">
            <a:spLocks/>
          </p:cNvSpPr>
          <p:nvPr/>
        </p:nvSpPr>
        <p:spPr>
          <a:xfrm>
            <a:off x="757517" y="232110"/>
            <a:ext cx="10515600" cy="502401"/>
          </a:xfrm>
          <a:prstGeom prst="rect">
            <a:avLst/>
          </a:prstGeom>
        </p:spPr>
        <p:txBody>
          <a:bodyPr>
            <a:normAutofit/>
          </a:bodyPr>
          <a:lstStyle>
            <a:lvl1pPr algn="l" defTabSz="914400" rtl="0" eaLnBrk="1" latinLnBrk="0" hangingPunct="1">
              <a:lnSpc>
                <a:spcPct val="90000"/>
              </a:lnSpc>
              <a:spcBef>
                <a:spcPct val="0"/>
              </a:spcBef>
              <a:buNone/>
              <a:defRPr sz="3200" b="1" i="1" kern="1200">
                <a:solidFill>
                  <a:srgbClr val="093161"/>
                </a:solidFill>
                <a:latin typeface="Georgia" panose="02040502050405020303" pitchFamily="18" charset="0"/>
                <a:ea typeface="+mj-ea"/>
                <a:cs typeface="+mj-cs"/>
              </a:defRPr>
            </a:lvl1pPr>
          </a:lstStyle>
          <a:p>
            <a:r>
              <a:rPr lang="en-IE" sz="2400" dirty="0"/>
              <a:t>Where does Risk fit in? </a:t>
            </a:r>
          </a:p>
        </p:txBody>
      </p:sp>
    </p:spTree>
    <p:extLst>
      <p:ext uri="{BB962C8B-B14F-4D97-AF65-F5344CB8AC3E}">
        <p14:creationId xmlns:p14="http://schemas.microsoft.com/office/powerpoint/2010/main" val="2445128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A10F2-D92F-D7D9-73B3-F52B1BED7803}"/>
              </a:ext>
            </a:extLst>
          </p:cNvPr>
          <p:cNvSpPr>
            <a:spLocks noGrp="1"/>
          </p:cNvSpPr>
          <p:nvPr>
            <p:ph type="title"/>
          </p:nvPr>
        </p:nvSpPr>
        <p:spPr/>
        <p:txBody>
          <a:bodyPr>
            <a:normAutofit/>
          </a:bodyPr>
          <a:lstStyle/>
          <a:p>
            <a:r>
              <a:rPr lang="en-IE" sz="2400" dirty="0"/>
              <a:t>The Risk “Sweet Spot” is a demanding destination . . .</a:t>
            </a:r>
          </a:p>
        </p:txBody>
      </p:sp>
      <p:sp>
        <p:nvSpPr>
          <p:cNvPr id="4" name="Slide Number Placeholder 3">
            <a:extLst>
              <a:ext uri="{FF2B5EF4-FFF2-40B4-BE49-F238E27FC236}">
                <a16:creationId xmlns:a16="http://schemas.microsoft.com/office/drawing/2014/main" id="{2A550A85-BCF1-47A9-A6A8-43D7CA5E0458}"/>
              </a:ext>
            </a:extLst>
          </p:cNvPr>
          <p:cNvSpPr>
            <a:spLocks noGrp="1"/>
          </p:cNvSpPr>
          <p:nvPr>
            <p:ph type="sldNum" sz="quarter" idx="4294967295"/>
          </p:nvPr>
        </p:nvSpPr>
        <p:spPr>
          <a:xfrm>
            <a:off x="0" y="6419850"/>
            <a:ext cx="561975" cy="365125"/>
          </a:xfrm>
        </p:spPr>
        <p:txBody>
          <a:bodyPr/>
          <a:lstStyle/>
          <a:p>
            <a:pPr>
              <a:defRPr/>
            </a:pPr>
            <a:fld id="{DE0A4D21-4B7E-44AE-80B9-9C27676F31AD}" type="slidenum">
              <a:rPr lang="en-GB" smtClean="0"/>
              <a:pPr>
                <a:defRPr/>
              </a:pPr>
              <a:t>15</a:t>
            </a:fld>
            <a:endParaRPr lang="en-GB" dirty="0"/>
          </a:p>
        </p:txBody>
      </p:sp>
      <p:pic>
        <p:nvPicPr>
          <p:cNvPr id="6" name="Picture 5">
            <a:extLst>
              <a:ext uri="{FF2B5EF4-FFF2-40B4-BE49-F238E27FC236}">
                <a16:creationId xmlns:a16="http://schemas.microsoft.com/office/drawing/2014/main" id="{C7A8B6BE-BE47-7DA4-155E-88E734F3CB93}"/>
              </a:ext>
            </a:extLst>
          </p:cNvPr>
          <p:cNvPicPr>
            <a:picLocks noChangeAspect="1"/>
          </p:cNvPicPr>
          <p:nvPr/>
        </p:nvPicPr>
        <p:blipFill rotWithShape="1">
          <a:blip r:embed="rId2"/>
          <a:srcRect l="5530" t="6247" r="4932" b="3194"/>
          <a:stretch/>
        </p:blipFill>
        <p:spPr>
          <a:xfrm>
            <a:off x="1980788" y="1519105"/>
            <a:ext cx="7898317" cy="4690075"/>
          </a:xfrm>
          <a:prstGeom prst="rect">
            <a:avLst/>
          </a:prstGeom>
        </p:spPr>
      </p:pic>
    </p:spTree>
    <p:extLst>
      <p:ext uri="{BB962C8B-B14F-4D97-AF65-F5344CB8AC3E}">
        <p14:creationId xmlns:p14="http://schemas.microsoft.com/office/powerpoint/2010/main" val="2724345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1150628-8A8F-2D3E-4CDB-FA068FC9C81F}"/>
              </a:ext>
            </a:extLst>
          </p:cNvPr>
          <p:cNvSpPr>
            <a:spLocks noGrp="1"/>
          </p:cNvSpPr>
          <p:nvPr>
            <p:ph type="ftr" sz="quarter" idx="11"/>
          </p:nvPr>
        </p:nvSpPr>
        <p:spPr/>
        <p:txBody>
          <a:bodyPr/>
          <a:lstStyle/>
          <a:p>
            <a:endParaRPr lang="en-IE" dirty="0"/>
          </a:p>
        </p:txBody>
      </p:sp>
      <p:pic>
        <p:nvPicPr>
          <p:cNvPr id="25" name="Picture 24">
            <a:extLst>
              <a:ext uri="{FF2B5EF4-FFF2-40B4-BE49-F238E27FC236}">
                <a16:creationId xmlns:a16="http://schemas.microsoft.com/office/drawing/2014/main" id="{7E615D1C-445A-0DE6-0491-7485C60975C9}"/>
              </a:ext>
            </a:extLst>
          </p:cNvPr>
          <p:cNvPicPr>
            <a:picLocks noChangeAspect="1"/>
          </p:cNvPicPr>
          <p:nvPr/>
        </p:nvPicPr>
        <p:blipFill>
          <a:blip r:embed="rId2"/>
          <a:stretch>
            <a:fillRect/>
          </a:stretch>
        </p:blipFill>
        <p:spPr>
          <a:xfrm>
            <a:off x="1577789" y="1261390"/>
            <a:ext cx="8748648" cy="4444435"/>
          </a:xfrm>
          <a:prstGeom prst="rect">
            <a:avLst/>
          </a:prstGeom>
          <a:ln>
            <a:solidFill>
              <a:srgbClr val="002060"/>
            </a:solidFill>
          </a:ln>
        </p:spPr>
      </p:pic>
      <p:sp>
        <p:nvSpPr>
          <p:cNvPr id="18" name="Title 4">
            <a:extLst>
              <a:ext uri="{FF2B5EF4-FFF2-40B4-BE49-F238E27FC236}">
                <a16:creationId xmlns:a16="http://schemas.microsoft.com/office/drawing/2014/main" id="{80B510D4-7DE0-2710-859F-A2A27BA0F061}"/>
              </a:ext>
            </a:extLst>
          </p:cNvPr>
          <p:cNvSpPr txBox="1">
            <a:spLocks/>
          </p:cNvSpPr>
          <p:nvPr/>
        </p:nvSpPr>
        <p:spPr>
          <a:xfrm>
            <a:off x="796954" y="293408"/>
            <a:ext cx="10515600" cy="486522"/>
          </a:xfrm>
          <a:prstGeom prst="rect">
            <a:avLst/>
          </a:prstGeom>
        </p:spPr>
        <p:txBody>
          <a:bodyPr>
            <a:normAutofit/>
          </a:bodyPr>
          <a:lstStyle>
            <a:lvl1pPr algn="l" defTabSz="914400" rtl="0" eaLnBrk="1" latinLnBrk="0" hangingPunct="1">
              <a:lnSpc>
                <a:spcPct val="90000"/>
              </a:lnSpc>
              <a:spcBef>
                <a:spcPct val="0"/>
              </a:spcBef>
              <a:buNone/>
              <a:defRPr sz="3200" b="1" i="1" kern="1200">
                <a:solidFill>
                  <a:srgbClr val="093161"/>
                </a:solidFill>
                <a:latin typeface="Georgia" panose="02040502050405020303" pitchFamily="18" charset="0"/>
                <a:ea typeface="+mj-ea"/>
                <a:cs typeface="+mj-cs"/>
              </a:defRPr>
            </a:lvl1pPr>
          </a:lstStyle>
          <a:p>
            <a:r>
              <a:rPr lang="en-IE" sz="2400" dirty="0"/>
              <a:t>Risk Management Responses</a:t>
            </a:r>
          </a:p>
        </p:txBody>
      </p:sp>
      <p:sp>
        <p:nvSpPr>
          <p:cNvPr id="3" name="Rectangle 2">
            <a:extLst>
              <a:ext uri="{FF2B5EF4-FFF2-40B4-BE49-F238E27FC236}">
                <a16:creationId xmlns:a16="http://schemas.microsoft.com/office/drawing/2014/main" id="{46E1F798-C4B0-53F8-9A33-4A111DA93782}"/>
              </a:ext>
            </a:extLst>
          </p:cNvPr>
          <p:cNvSpPr/>
          <p:nvPr/>
        </p:nvSpPr>
        <p:spPr>
          <a:xfrm>
            <a:off x="1592701" y="5209678"/>
            <a:ext cx="788894" cy="48652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Rectangle 3">
            <a:extLst>
              <a:ext uri="{FF2B5EF4-FFF2-40B4-BE49-F238E27FC236}">
                <a16:creationId xmlns:a16="http://schemas.microsoft.com/office/drawing/2014/main" id="{B7069949-BE57-3C65-5CA0-9F51D303F532}"/>
              </a:ext>
            </a:extLst>
          </p:cNvPr>
          <p:cNvSpPr/>
          <p:nvPr/>
        </p:nvSpPr>
        <p:spPr>
          <a:xfrm>
            <a:off x="9537543" y="1627476"/>
            <a:ext cx="788894" cy="48652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634218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normAutofit/>
          </a:bodyPr>
          <a:lstStyle/>
          <a:p>
            <a:pPr eaLnBrk="1" hangingPunct="1"/>
            <a:r>
              <a:rPr lang="en-AU" sz="2400" dirty="0"/>
              <a:t>On the journey to Unconscious Competence</a:t>
            </a:r>
          </a:p>
        </p:txBody>
      </p:sp>
      <p:graphicFrame>
        <p:nvGraphicFramePr>
          <p:cNvPr id="8" name="Table 7"/>
          <p:cNvGraphicFramePr>
            <a:graphicFrameLocks noGrp="1"/>
          </p:cNvGraphicFramePr>
          <p:nvPr>
            <p:extLst>
              <p:ext uri="{D42A27DB-BD31-4B8C-83A1-F6EECF244321}">
                <p14:modId xmlns:p14="http://schemas.microsoft.com/office/powerpoint/2010/main" val="2582539435"/>
              </p:ext>
            </p:extLst>
          </p:nvPr>
        </p:nvGraphicFramePr>
        <p:xfrm>
          <a:off x="2536526" y="1600200"/>
          <a:ext cx="6624735" cy="4262410"/>
        </p:xfrm>
        <a:graphic>
          <a:graphicData uri="http://schemas.openxmlformats.org/drawingml/2006/table">
            <a:tbl>
              <a:tblPr firstRow="1" bandRow="1"/>
              <a:tblGrid>
                <a:gridCol w="579234">
                  <a:extLst>
                    <a:ext uri="{9D8B030D-6E8A-4147-A177-3AD203B41FA5}">
                      <a16:colId xmlns:a16="http://schemas.microsoft.com/office/drawing/2014/main" val="20000"/>
                    </a:ext>
                  </a:extLst>
                </a:gridCol>
                <a:gridCol w="2826294">
                  <a:extLst>
                    <a:ext uri="{9D8B030D-6E8A-4147-A177-3AD203B41FA5}">
                      <a16:colId xmlns:a16="http://schemas.microsoft.com/office/drawing/2014/main" val="20001"/>
                    </a:ext>
                  </a:extLst>
                </a:gridCol>
                <a:gridCol w="3219207">
                  <a:extLst>
                    <a:ext uri="{9D8B030D-6E8A-4147-A177-3AD203B41FA5}">
                      <a16:colId xmlns:a16="http://schemas.microsoft.com/office/drawing/2014/main" val="20002"/>
                    </a:ext>
                  </a:extLst>
                </a:gridCol>
              </a:tblGrid>
              <a:tr h="432214">
                <a:tc>
                  <a:txBody>
                    <a:bodyPr/>
                    <a:lstStyle/>
                    <a:p>
                      <a:pPr algn="ctr"/>
                      <a:endParaRPr lang="en-AU" sz="2800" b="0" dirty="0">
                        <a:solidFill>
                          <a:schemeClr val="bg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algn="ctr" defTabSz="914400" rtl="0" eaLnBrk="1" latinLnBrk="0" hangingPunct="1"/>
                      <a:r>
                        <a:rPr lang="en-AU" sz="2400" b="1" kern="1200" dirty="0">
                          <a:solidFill>
                            <a:schemeClr val="accent1">
                              <a:lumMod val="75000"/>
                            </a:schemeClr>
                          </a:solidFill>
                          <a:latin typeface="+mn-lt"/>
                          <a:ea typeface="+mj-ea"/>
                          <a:cs typeface="+mj-cs"/>
                        </a:rPr>
                        <a:t>Conscious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algn="ctr" defTabSz="914400" rtl="0" eaLnBrk="1" latinLnBrk="0" hangingPunct="1"/>
                      <a:r>
                        <a:rPr lang="en-AU" sz="2400" b="1" kern="1200" dirty="0">
                          <a:solidFill>
                            <a:schemeClr val="accent1">
                              <a:lumMod val="75000"/>
                            </a:schemeClr>
                          </a:solidFill>
                          <a:latin typeface="+mn-lt"/>
                          <a:ea typeface="+mj-ea"/>
                          <a:cs typeface="+mj-cs"/>
                        </a:rPr>
                        <a:t>Unconscious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0000"/>
                  </a:ext>
                </a:extLst>
              </a:tr>
              <a:tr h="1726394">
                <a:tc>
                  <a:txBody>
                    <a:bodyPr/>
                    <a:lstStyle/>
                    <a:p>
                      <a:pPr algn="ctr"/>
                      <a:r>
                        <a:rPr lang="en-AU" sz="2400" b="1" dirty="0">
                          <a:solidFill>
                            <a:schemeClr val="accent1">
                              <a:lumMod val="75000"/>
                            </a:schemeClr>
                          </a:solidFill>
                          <a:latin typeface="+mn-lt"/>
                        </a:rPr>
                        <a:t>Competent</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AU" sz="2800" b="1" kern="1200" baseline="0" dirty="0">
                        <a:solidFill>
                          <a:schemeClr val="bg1"/>
                        </a:solidFill>
                        <a:latin typeface="+mn-lt"/>
                        <a:ea typeface="+mj-ea"/>
                        <a:cs typeface="+mj-cs"/>
                      </a:endParaRPr>
                    </a:p>
                    <a:p>
                      <a:pPr algn="ctr"/>
                      <a:r>
                        <a:rPr lang="en-AU" sz="2800" b="1" kern="1200" baseline="0" dirty="0">
                          <a:solidFill>
                            <a:schemeClr val="bg1"/>
                          </a:solidFill>
                          <a:latin typeface="+mn-lt"/>
                          <a:ea typeface="+mj-ea"/>
                          <a:cs typeface="+mj-cs"/>
                        </a:rPr>
                        <a:t>Smart </a:t>
                      </a:r>
                      <a:br>
                        <a:rPr lang="en-AU" sz="2800" b="1" kern="1200" baseline="0" dirty="0">
                          <a:solidFill>
                            <a:schemeClr val="bg1"/>
                          </a:solidFill>
                          <a:latin typeface="+mn-lt"/>
                          <a:ea typeface="+mj-ea"/>
                          <a:cs typeface="+mj-cs"/>
                        </a:rPr>
                      </a:br>
                      <a:r>
                        <a:rPr lang="en-AU" sz="2800" b="1" kern="1200" baseline="0" dirty="0">
                          <a:solidFill>
                            <a:schemeClr val="bg1"/>
                          </a:solidFill>
                          <a:latin typeface="+mn-lt"/>
                          <a:ea typeface="+mj-ea"/>
                          <a:cs typeface="+mj-cs"/>
                        </a:rPr>
                        <a:t>Player</a:t>
                      </a:r>
                      <a:endParaRPr lang="en-AU" sz="2800" b="0" kern="1200" baseline="0" dirty="0">
                        <a:solidFill>
                          <a:schemeClr val="bg1"/>
                        </a:solidFill>
                        <a:latin typeface="+mn-lt"/>
                        <a:ea typeface="+mj-ea"/>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endParaRPr lang="en-AU" sz="2800" b="1" kern="1200" baseline="0" dirty="0">
                        <a:solidFill>
                          <a:schemeClr val="bg1"/>
                        </a:solidFill>
                        <a:latin typeface="+mn-lt"/>
                        <a:ea typeface="+mj-ea"/>
                        <a:cs typeface="+mj-cs"/>
                      </a:endParaRPr>
                    </a:p>
                    <a:p>
                      <a:pPr algn="ctr"/>
                      <a:r>
                        <a:rPr lang="en-AU" sz="2800" b="1" kern="1200" baseline="0" dirty="0">
                          <a:solidFill>
                            <a:schemeClr val="bg1"/>
                          </a:solidFill>
                          <a:latin typeface="+mn-lt"/>
                          <a:ea typeface="+mj-ea"/>
                          <a:cs typeface="+mj-cs"/>
                        </a:rPr>
                        <a:t>Instinctive </a:t>
                      </a:r>
                      <a:br>
                        <a:rPr lang="en-AU" sz="2800" b="1" kern="1200" baseline="0" dirty="0">
                          <a:solidFill>
                            <a:schemeClr val="bg1"/>
                          </a:solidFill>
                          <a:latin typeface="+mn-lt"/>
                          <a:ea typeface="+mj-ea"/>
                          <a:cs typeface="+mj-cs"/>
                        </a:rPr>
                      </a:br>
                      <a:r>
                        <a:rPr lang="en-AU" sz="2800" b="1" kern="1200" baseline="0" dirty="0">
                          <a:solidFill>
                            <a:schemeClr val="bg1"/>
                          </a:solidFill>
                          <a:latin typeface="+mn-lt"/>
                          <a:ea typeface="+mj-ea"/>
                          <a:cs typeface="+mj-cs"/>
                        </a:rPr>
                        <a:t>Expert</a:t>
                      </a:r>
                      <a:endParaRPr lang="en-AU" sz="2800" b="0" dirty="0">
                        <a:solidFill>
                          <a:schemeClr val="bg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extLst>
                  <a:ext uri="{0D108BD9-81ED-4DB2-BD59-A6C34878D82A}">
                    <a16:rowId xmlns:a16="http://schemas.microsoft.com/office/drawing/2014/main" val="10001"/>
                  </a:ext>
                </a:extLst>
              </a:tr>
              <a:tr h="2017856">
                <a:tc>
                  <a:txBody>
                    <a:bodyPr/>
                    <a:lstStyle/>
                    <a:p>
                      <a:pPr algn="ctr"/>
                      <a:r>
                        <a:rPr lang="en-AU" sz="2400" b="1" dirty="0">
                          <a:solidFill>
                            <a:schemeClr val="accent1">
                              <a:lumMod val="75000"/>
                            </a:schemeClr>
                          </a:solidFill>
                          <a:latin typeface="+mn-lt"/>
                        </a:rPr>
                        <a:t>Incompetent</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AU" sz="2800" b="1" kern="1200" baseline="0" dirty="0">
                        <a:solidFill>
                          <a:schemeClr val="bg1"/>
                        </a:solidFill>
                        <a:latin typeface="+mn-lt"/>
                        <a:ea typeface="+mj-ea"/>
                        <a:cs typeface="+mj-cs"/>
                      </a:endParaRPr>
                    </a:p>
                    <a:p>
                      <a:pPr algn="ctr"/>
                      <a:r>
                        <a:rPr lang="en-AU" sz="2800" b="1" kern="1200" baseline="0" dirty="0">
                          <a:solidFill>
                            <a:schemeClr val="bg1"/>
                          </a:solidFill>
                          <a:latin typeface="+mn-lt"/>
                          <a:ea typeface="+mj-ea"/>
                          <a:cs typeface="+mj-cs"/>
                        </a:rPr>
                        <a:t>Anxious Operator</a:t>
                      </a:r>
                      <a:endParaRPr lang="en-AU" sz="2800" b="0" kern="1200" baseline="0" dirty="0">
                        <a:solidFill>
                          <a:schemeClr val="bg1"/>
                        </a:solidFill>
                        <a:latin typeface="+mn-lt"/>
                        <a:ea typeface="+mj-ea"/>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endParaRPr lang="en-AU" sz="2800" b="1" kern="1200" baseline="0" dirty="0">
                        <a:solidFill>
                          <a:schemeClr val="bg1"/>
                        </a:solidFill>
                        <a:latin typeface="+mn-lt"/>
                        <a:ea typeface="+mj-ea"/>
                        <a:cs typeface="+mj-cs"/>
                      </a:endParaRPr>
                    </a:p>
                    <a:p>
                      <a:pPr algn="ctr"/>
                      <a:r>
                        <a:rPr lang="en-AU" sz="2800" b="1" kern="1200" baseline="0" dirty="0">
                          <a:solidFill>
                            <a:schemeClr val="tx1"/>
                          </a:solidFill>
                          <a:latin typeface="+mn-lt"/>
                          <a:ea typeface="+mj-ea"/>
                          <a:cs typeface="+mj-cs"/>
                        </a:rPr>
                        <a:t>Inadvertent Amateur</a:t>
                      </a:r>
                      <a:endParaRPr lang="en-AU" sz="28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10002"/>
                  </a:ext>
                </a:extLst>
              </a:tr>
            </a:tbl>
          </a:graphicData>
        </a:graphic>
      </p:graphicFrame>
      <p:sp>
        <p:nvSpPr>
          <p:cNvPr id="2" name="Arrow: Curved Left 1">
            <a:extLst>
              <a:ext uri="{FF2B5EF4-FFF2-40B4-BE49-F238E27FC236}">
                <a16:creationId xmlns:a16="http://schemas.microsoft.com/office/drawing/2014/main" id="{D4C84188-5E83-4B38-B62A-E83DD9A76906}"/>
              </a:ext>
            </a:extLst>
          </p:cNvPr>
          <p:cNvSpPr/>
          <p:nvPr/>
        </p:nvSpPr>
        <p:spPr bwMode="ltGray">
          <a:xfrm rot="10569185">
            <a:off x="5304639" y="2941062"/>
            <a:ext cx="1224136" cy="1656184"/>
          </a:xfrm>
          <a:prstGeom prst="curvedLeftArrow">
            <a:avLst/>
          </a:prstGeom>
          <a:solidFill>
            <a:srgbClr val="BDEEFF"/>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schemeClr val="bg1"/>
              </a:solidFill>
              <a:latin typeface="Georgia"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9DE06D1-4A14-4895-8C60-CFAC903F9EBA}"/>
              </a:ext>
            </a:extLst>
          </p:cNvPr>
          <p:cNvSpPr>
            <a:spLocks noGrp="1"/>
          </p:cNvSpPr>
          <p:nvPr>
            <p:ph type="title"/>
          </p:nvPr>
        </p:nvSpPr>
        <p:spPr/>
        <p:txBody>
          <a:bodyPr>
            <a:normAutofit/>
          </a:bodyPr>
          <a:lstStyle/>
          <a:p>
            <a:r>
              <a:rPr lang="en-IE" sz="4400" dirty="0"/>
              <a:t>Global insights / Personal insights</a:t>
            </a:r>
          </a:p>
        </p:txBody>
      </p:sp>
      <p:sp>
        <p:nvSpPr>
          <p:cNvPr id="4" name="Footer Placeholder 3">
            <a:extLst>
              <a:ext uri="{FF2B5EF4-FFF2-40B4-BE49-F238E27FC236}">
                <a16:creationId xmlns:a16="http://schemas.microsoft.com/office/drawing/2014/main" id="{2C0094EE-90A7-4A9D-8CC1-65B118DA19BD}"/>
              </a:ext>
            </a:extLst>
          </p:cNvPr>
          <p:cNvSpPr>
            <a:spLocks noGrp="1"/>
          </p:cNvSpPr>
          <p:nvPr>
            <p:ph type="ftr" sz="quarter" idx="11"/>
          </p:nvPr>
        </p:nvSpPr>
        <p:spPr/>
        <p:txBody>
          <a:bodyPr/>
          <a:lstStyle/>
          <a:p>
            <a:endParaRPr lang="en-IE" dirty="0"/>
          </a:p>
        </p:txBody>
      </p:sp>
      <p:sp>
        <p:nvSpPr>
          <p:cNvPr id="5" name="Slide Number Placeholder 4">
            <a:extLst>
              <a:ext uri="{FF2B5EF4-FFF2-40B4-BE49-F238E27FC236}">
                <a16:creationId xmlns:a16="http://schemas.microsoft.com/office/drawing/2014/main" id="{8B41D359-8BA0-4066-B940-C701DDA44E44}"/>
              </a:ext>
            </a:extLst>
          </p:cNvPr>
          <p:cNvSpPr>
            <a:spLocks noGrp="1"/>
          </p:cNvSpPr>
          <p:nvPr>
            <p:ph type="sldNum" sz="quarter" idx="4294967295"/>
          </p:nvPr>
        </p:nvSpPr>
        <p:spPr>
          <a:xfrm>
            <a:off x="838200" y="6426022"/>
            <a:ext cx="285206" cy="365125"/>
          </a:xfrm>
          <a:prstGeom prst="rect">
            <a:avLst/>
          </a:prstGeom>
        </p:spPr>
        <p:txBody>
          <a:bodyPr/>
          <a:lstStyle/>
          <a:p>
            <a:fld id="{2E91AE66-1252-4BF9-839A-9C2F268F7253}" type="slidenum">
              <a:rPr lang="en-IE" smtClean="0"/>
              <a:pPr/>
              <a:t>18</a:t>
            </a:fld>
            <a:endParaRPr lang="en-IE" dirty="0"/>
          </a:p>
        </p:txBody>
      </p:sp>
      <p:sp>
        <p:nvSpPr>
          <p:cNvPr id="2" name="TextBox 1">
            <a:extLst>
              <a:ext uri="{FF2B5EF4-FFF2-40B4-BE49-F238E27FC236}">
                <a16:creationId xmlns:a16="http://schemas.microsoft.com/office/drawing/2014/main" id="{1F4C724D-0C61-4E38-BD23-296EEE7EBF8D}"/>
              </a:ext>
            </a:extLst>
          </p:cNvPr>
          <p:cNvSpPr txBox="1"/>
          <p:nvPr/>
        </p:nvSpPr>
        <p:spPr>
          <a:xfrm>
            <a:off x="844550" y="4048217"/>
            <a:ext cx="1035861" cy="1323439"/>
          </a:xfrm>
          <a:prstGeom prst="rect">
            <a:avLst/>
          </a:prstGeom>
          <a:noFill/>
        </p:spPr>
        <p:txBody>
          <a:bodyPr wrap="none" rtlCol="0">
            <a:spAutoFit/>
          </a:bodyPr>
          <a:lstStyle/>
          <a:p>
            <a:r>
              <a:rPr lang="en-IE" sz="8000" i="1" dirty="0">
                <a:solidFill>
                  <a:schemeClr val="bg1"/>
                </a:solidFill>
                <a:latin typeface="Georgia" panose="02040502050405020303" pitchFamily="18" charset="0"/>
              </a:rPr>
              <a:t>2.</a:t>
            </a:r>
            <a:endParaRPr lang="en-IE" i="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185112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55000">
              <a:schemeClr val="accent1">
                <a:lumMod val="45000"/>
                <a:lumOff val="55000"/>
              </a:schemeClr>
            </a:gs>
            <a:gs pos="35000">
              <a:schemeClr val="accent1">
                <a:lumMod val="45000"/>
                <a:lumOff val="55000"/>
              </a:schemeClr>
            </a:gs>
            <a:gs pos="76000">
              <a:schemeClr val="accent1">
                <a:lumMod val="30000"/>
                <a:lumOff val="70000"/>
              </a:schemeClr>
            </a:gs>
          </a:gsLst>
          <a:lin ang="13500000" scaled="1"/>
          <a:tileRect/>
        </a:gradFill>
        <a:effectLst/>
      </p:bgPr>
    </p:bg>
    <p:spTree>
      <p:nvGrpSpPr>
        <p:cNvPr id="1" name="">
          <a:extLst>
            <a:ext uri="{FF2B5EF4-FFF2-40B4-BE49-F238E27FC236}">
              <a16:creationId xmlns:a16="http://schemas.microsoft.com/office/drawing/2014/main" id="{CC1A4275-EC61-EE2F-94A3-475AC6C0A4F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879456-F731-CBAF-8C02-0EAC28458813}"/>
              </a:ext>
            </a:extLst>
          </p:cNvPr>
          <p:cNvSpPr>
            <a:spLocks noGrp="1"/>
          </p:cNvSpPr>
          <p:nvPr>
            <p:ph idx="1"/>
          </p:nvPr>
        </p:nvSpPr>
        <p:spPr>
          <a:xfrm>
            <a:off x="838200" y="1237129"/>
            <a:ext cx="10515600" cy="4939833"/>
          </a:xfrm>
        </p:spPr>
        <p:txBody>
          <a:bodyPr>
            <a:normAutofit/>
          </a:bodyPr>
          <a:lstStyle/>
          <a:p>
            <a:pPr algn="ctr"/>
            <a:r>
              <a:rPr lang="en-IE" sz="2800" b="1" dirty="0">
                <a:solidFill>
                  <a:srgbClr val="002060"/>
                </a:solidFill>
              </a:rPr>
              <a:t>Quick Brainstorm</a:t>
            </a:r>
          </a:p>
          <a:p>
            <a:pPr algn="ctr"/>
            <a:endParaRPr lang="en-IE" sz="2800" b="1" dirty="0">
              <a:solidFill>
                <a:srgbClr val="002060"/>
              </a:solidFill>
            </a:endParaRPr>
          </a:p>
          <a:p>
            <a:pPr algn="ctr">
              <a:lnSpc>
                <a:spcPct val="114000"/>
              </a:lnSpc>
            </a:pPr>
            <a:r>
              <a:rPr lang="en-IE" sz="2800" b="1" dirty="0">
                <a:solidFill>
                  <a:srgbClr val="002060"/>
                </a:solidFill>
              </a:rPr>
              <a:t>What are the biggest strategic risks </a:t>
            </a:r>
            <a:br>
              <a:rPr lang="en-IE" sz="2800" b="1" dirty="0">
                <a:solidFill>
                  <a:srgbClr val="002060"/>
                </a:solidFill>
              </a:rPr>
            </a:br>
            <a:r>
              <a:rPr lang="en-IE" sz="2800" b="1" dirty="0">
                <a:solidFill>
                  <a:srgbClr val="002060"/>
                </a:solidFill>
              </a:rPr>
              <a:t>currently facing every organisation?</a:t>
            </a:r>
          </a:p>
          <a:p>
            <a:pPr algn="ctr">
              <a:lnSpc>
                <a:spcPct val="114000"/>
              </a:lnSpc>
            </a:pPr>
            <a:endParaRPr lang="en-IE" sz="2800" b="1" dirty="0">
              <a:solidFill>
                <a:srgbClr val="002060"/>
              </a:solidFill>
            </a:endParaRPr>
          </a:p>
          <a:p>
            <a:pPr algn="ctr">
              <a:lnSpc>
                <a:spcPct val="114000"/>
              </a:lnSpc>
            </a:pPr>
            <a:r>
              <a:rPr lang="en-IE" sz="2800" b="1" dirty="0">
                <a:solidFill>
                  <a:srgbClr val="002060"/>
                </a:solidFill>
              </a:rPr>
              <a:t>Provide a brief description in the Chat-box</a:t>
            </a:r>
          </a:p>
          <a:p>
            <a:pPr algn="ctr">
              <a:lnSpc>
                <a:spcPct val="114000"/>
              </a:lnSpc>
            </a:pPr>
            <a:r>
              <a:rPr lang="en-IE" sz="2400" b="1" i="1" dirty="0">
                <a:solidFill>
                  <a:srgbClr val="002060"/>
                </a:solidFill>
              </a:rPr>
              <a:t>(Try not to repeat suggestions from others)</a:t>
            </a:r>
          </a:p>
        </p:txBody>
      </p:sp>
      <p:sp>
        <p:nvSpPr>
          <p:cNvPr id="4" name="Footer Placeholder 3">
            <a:extLst>
              <a:ext uri="{FF2B5EF4-FFF2-40B4-BE49-F238E27FC236}">
                <a16:creationId xmlns:a16="http://schemas.microsoft.com/office/drawing/2014/main" id="{A2C16E8A-B083-3339-C6C9-BB6AC466DDBD}"/>
              </a:ext>
            </a:extLst>
          </p:cNvPr>
          <p:cNvSpPr>
            <a:spLocks noGrp="1"/>
          </p:cNvSpPr>
          <p:nvPr>
            <p:ph type="ftr" sz="quarter" idx="11"/>
          </p:nvPr>
        </p:nvSpPr>
        <p:spPr/>
        <p:txBody>
          <a:bodyPr/>
          <a:lstStyle/>
          <a:p>
            <a:endParaRPr lang="en-IE" dirty="0"/>
          </a:p>
        </p:txBody>
      </p:sp>
    </p:spTree>
    <p:extLst>
      <p:ext uri="{BB962C8B-B14F-4D97-AF65-F5344CB8AC3E}">
        <p14:creationId xmlns:p14="http://schemas.microsoft.com/office/powerpoint/2010/main" val="4087111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BF47F11-FAD1-3BFF-CAD1-3CA2456244AE}"/>
              </a:ext>
            </a:extLst>
          </p:cNvPr>
          <p:cNvSpPr>
            <a:spLocks noGrp="1"/>
          </p:cNvSpPr>
          <p:nvPr>
            <p:ph type="ftr" sz="quarter" idx="11"/>
          </p:nvPr>
        </p:nvSpPr>
        <p:spPr/>
        <p:txBody>
          <a:bodyPr/>
          <a:lstStyle/>
          <a:p>
            <a:endParaRPr lang="en-IE" dirty="0"/>
          </a:p>
        </p:txBody>
      </p:sp>
      <p:pic>
        <p:nvPicPr>
          <p:cNvPr id="6" name="Picture 5">
            <a:extLst>
              <a:ext uri="{FF2B5EF4-FFF2-40B4-BE49-F238E27FC236}">
                <a16:creationId xmlns:a16="http://schemas.microsoft.com/office/drawing/2014/main" id="{F398B00C-2C2E-A767-D465-3EFDCD91E85B}"/>
              </a:ext>
            </a:extLst>
          </p:cNvPr>
          <p:cNvPicPr>
            <a:picLocks noChangeAspect="1"/>
          </p:cNvPicPr>
          <p:nvPr/>
        </p:nvPicPr>
        <p:blipFill>
          <a:blip r:embed="rId2"/>
          <a:stretch>
            <a:fillRect/>
          </a:stretch>
        </p:blipFill>
        <p:spPr>
          <a:xfrm>
            <a:off x="1905086" y="1176899"/>
            <a:ext cx="8381828" cy="3697080"/>
          </a:xfrm>
          <a:prstGeom prst="rect">
            <a:avLst/>
          </a:prstGeom>
        </p:spPr>
      </p:pic>
      <p:sp>
        <p:nvSpPr>
          <p:cNvPr id="7" name="TextBox 6">
            <a:extLst>
              <a:ext uri="{FF2B5EF4-FFF2-40B4-BE49-F238E27FC236}">
                <a16:creationId xmlns:a16="http://schemas.microsoft.com/office/drawing/2014/main" id="{7C9078B5-81F4-15B3-CAED-702608013649}"/>
              </a:ext>
            </a:extLst>
          </p:cNvPr>
          <p:cNvSpPr txBox="1"/>
          <p:nvPr/>
        </p:nvSpPr>
        <p:spPr>
          <a:xfrm>
            <a:off x="3535466" y="5233415"/>
            <a:ext cx="5597686" cy="369332"/>
          </a:xfrm>
          <a:prstGeom prst="rect">
            <a:avLst/>
          </a:prstGeom>
          <a:noFill/>
        </p:spPr>
        <p:txBody>
          <a:bodyPr wrap="none" rtlCol="0">
            <a:spAutoFit/>
          </a:bodyPr>
          <a:lstStyle/>
          <a:p>
            <a:r>
              <a:rPr lang="en-IE" dirty="0"/>
              <a:t>danger                                                                  opportunity</a:t>
            </a:r>
          </a:p>
        </p:txBody>
      </p:sp>
    </p:spTree>
    <p:extLst>
      <p:ext uri="{BB962C8B-B14F-4D97-AF65-F5344CB8AC3E}">
        <p14:creationId xmlns:p14="http://schemas.microsoft.com/office/powerpoint/2010/main" val="420761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2657735-2711-34F6-19FA-268227D3C53E}"/>
              </a:ext>
            </a:extLst>
          </p:cNvPr>
          <p:cNvSpPr>
            <a:spLocks noGrp="1"/>
          </p:cNvSpPr>
          <p:nvPr>
            <p:ph type="ftr" sz="quarter" idx="11"/>
          </p:nvPr>
        </p:nvSpPr>
        <p:spPr/>
        <p:txBody>
          <a:bodyPr/>
          <a:lstStyle/>
          <a:p>
            <a:endParaRPr lang="en-IE" dirty="0"/>
          </a:p>
        </p:txBody>
      </p:sp>
      <p:pic>
        <p:nvPicPr>
          <p:cNvPr id="8" name="Picture 7">
            <a:extLst>
              <a:ext uri="{FF2B5EF4-FFF2-40B4-BE49-F238E27FC236}">
                <a16:creationId xmlns:a16="http://schemas.microsoft.com/office/drawing/2014/main" id="{03C90859-259D-5EE9-E235-7EA1AFFA8645}"/>
              </a:ext>
            </a:extLst>
          </p:cNvPr>
          <p:cNvPicPr>
            <a:picLocks noChangeAspect="1"/>
          </p:cNvPicPr>
          <p:nvPr/>
        </p:nvPicPr>
        <p:blipFill>
          <a:blip r:embed="rId2"/>
          <a:stretch>
            <a:fillRect/>
          </a:stretch>
        </p:blipFill>
        <p:spPr>
          <a:xfrm>
            <a:off x="780175" y="1001485"/>
            <a:ext cx="10550979" cy="5269285"/>
          </a:xfrm>
          <a:prstGeom prst="rect">
            <a:avLst/>
          </a:prstGeom>
          <a:ln>
            <a:solidFill>
              <a:srgbClr val="002060"/>
            </a:solidFill>
          </a:ln>
        </p:spPr>
      </p:pic>
      <p:sp>
        <p:nvSpPr>
          <p:cNvPr id="3" name="Title 4">
            <a:extLst>
              <a:ext uri="{FF2B5EF4-FFF2-40B4-BE49-F238E27FC236}">
                <a16:creationId xmlns:a16="http://schemas.microsoft.com/office/drawing/2014/main" id="{59D2F55A-6E38-8111-12F5-DF805EEC3134}"/>
              </a:ext>
            </a:extLst>
          </p:cNvPr>
          <p:cNvSpPr txBox="1">
            <a:spLocks/>
          </p:cNvSpPr>
          <p:nvPr/>
        </p:nvSpPr>
        <p:spPr>
          <a:xfrm>
            <a:off x="780175" y="268873"/>
            <a:ext cx="10515600" cy="481108"/>
          </a:xfrm>
          <a:prstGeom prst="rect">
            <a:avLst/>
          </a:prstGeom>
        </p:spPr>
        <p:txBody>
          <a:bodyPr>
            <a:normAutofit/>
          </a:bodyPr>
          <a:lstStyle>
            <a:lvl1pPr algn="l" defTabSz="914400" rtl="0" eaLnBrk="1" latinLnBrk="0" hangingPunct="1">
              <a:lnSpc>
                <a:spcPct val="90000"/>
              </a:lnSpc>
              <a:spcBef>
                <a:spcPct val="0"/>
              </a:spcBef>
              <a:buNone/>
              <a:defRPr sz="3200" b="1" i="1" kern="1200">
                <a:solidFill>
                  <a:srgbClr val="093161"/>
                </a:solidFill>
                <a:latin typeface="Georgia" panose="02040502050405020303" pitchFamily="18" charset="0"/>
                <a:ea typeface="+mj-ea"/>
                <a:cs typeface="+mj-cs"/>
              </a:defRPr>
            </a:lvl1pPr>
          </a:lstStyle>
          <a:p>
            <a:r>
              <a:rPr lang="en-IE" sz="2400" dirty="0"/>
              <a:t>Summary of World Economic Forum Risks (January 24)</a:t>
            </a:r>
          </a:p>
        </p:txBody>
      </p:sp>
    </p:spTree>
    <p:extLst>
      <p:ext uri="{BB962C8B-B14F-4D97-AF65-F5344CB8AC3E}">
        <p14:creationId xmlns:p14="http://schemas.microsoft.com/office/powerpoint/2010/main" val="964589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2657735-2711-34F6-19FA-268227D3C53E}"/>
              </a:ext>
            </a:extLst>
          </p:cNvPr>
          <p:cNvSpPr>
            <a:spLocks noGrp="1"/>
          </p:cNvSpPr>
          <p:nvPr>
            <p:ph type="ftr" sz="quarter" idx="11"/>
          </p:nvPr>
        </p:nvSpPr>
        <p:spPr/>
        <p:txBody>
          <a:bodyPr/>
          <a:lstStyle/>
          <a:p>
            <a:endParaRPr lang="en-IE" dirty="0"/>
          </a:p>
        </p:txBody>
      </p:sp>
      <p:graphicFrame>
        <p:nvGraphicFramePr>
          <p:cNvPr id="5" name="Table 4">
            <a:extLst>
              <a:ext uri="{FF2B5EF4-FFF2-40B4-BE49-F238E27FC236}">
                <a16:creationId xmlns:a16="http://schemas.microsoft.com/office/drawing/2014/main" id="{1779D67F-C91C-59D0-9263-DF952836E545}"/>
              </a:ext>
            </a:extLst>
          </p:cNvPr>
          <p:cNvGraphicFramePr>
            <a:graphicFrameLocks noGrp="1"/>
          </p:cNvGraphicFramePr>
          <p:nvPr/>
        </p:nvGraphicFramePr>
        <p:xfrm>
          <a:off x="973123" y="759439"/>
          <a:ext cx="4995644" cy="5572464"/>
        </p:xfrm>
        <a:graphic>
          <a:graphicData uri="http://schemas.openxmlformats.org/drawingml/2006/table">
            <a:tbl>
              <a:tblPr/>
              <a:tblGrid>
                <a:gridCol w="4995644">
                  <a:extLst>
                    <a:ext uri="{9D8B030D-6E8A-4147-A177-3AD203B41FA5}">
                      <a16:colId xmlns:a16="http://schemas.microsoft.com/office/drawing/2014/main" val="2143852279"/>
                    </a:ext>
                  </a:extLst>
                </a:gridCol>
              </a:tblGrid>
              <a:tr h="5572464">
                <a:tc>
                  <a:txBody>
                    <a:bodyPr/>
                    <a:lstStyle/>
                    <a:p>
                      <a:pPr marL="228600" indent="-228600" algn="l" fontAlgn="b">
                        <a:lnSpc>
                          <a:spcPct val="100000"/>
                        </a:lnSpc>
                        <a:spcBef>
                          <a:spcPts val="600"/>
                        </a:spcBef>
                        <a:spcAft>
                          <a:spcPts val="600"/>
                        </a:spcAft>
                        <a:buFont typeface="+mj-lt"/>
                        <a:buAutoNum type="arabicPeriod"/>
                      </a:pPr>
                      <a:r>
                        <a:rPr lang="en-US" sz="1200" b="0" i="0" u="none" strike="noStrike" dirty="0">
                          <a:solidFill>
                            <a:srgbClr val="000000"/>
                          </a:solidFill>
                          <a:effectLst/>
                          <a:latin typeface="Georgia" panose="02040502050405020303" pitchFamily="18" charset="0"/>
                        </a:rPr>
                        <a:t> Climate change impacts on trade, green transition challenges</a:t>
                      </a:r>
                    </a:p>
                    <a:p>
                      <a:pPr marL="228600" indent="-228600" algn="l" fontAlgn="b">
                        <a:lnSpc>
                          <a:spcPct val="100000"/>
                        </a:lnSpc>
                        <a:spcBef>
                          <a:spcPts val="600"/>
                        </a:spcBef>
                        <a:spcAft>
                          <a:spcPts val="600"/>
                        </a:spcAft>
                        <a:buFont typeface="+mj-lt"/>
                        <a:buAutoNum type="arabicPeriod"/>
                      </a:pPr>
                      <a:r>
                        <a:rPr lang="en-US" sz="1200" b="0" i="0" u="none" strike="noStrike" dirty="0">
                          <a:solidFill>
                            <a:srgbClr val="000000"/>
                          </a:solidFill>
                          <a:effectLst/>
                          <a:latin typeface="Georgia" panose="02040502050405020303" pitchFamily="18" charset="0"/>
                        </a:rPr>
                        <a:t> Credit risk from supported companies</a:t>
                      </a:r>
                    </a:p>
                    <a:p>
                      <a:pPr marL="228600" indent="-228600" algn="l" fontAlgn="b">
                        <a:lnSpc>
                          <a:spcPct val="100000"/>
                        </a:lnSpc>
                        <a:spcBef>
                          <a:spcPts val="600"/>
                        </a:spcBef>
                        <a:spcAft>
                          <a:spcPts val="600"/>
                        </a:spcAft>
                        <a:buFont typeface="+mj-lt"/>
                        <a:buAutoNum type="arabicPeriod"/>
                      </a:pPr>
                      <a:r>
                        <a:rPr lang="en-IE" sz="1200" b="0" i="0" u="none" strike="noStrike" dirty="0">
                          <a:solidFill>
                            <a:srgbClr val="000000"/>
                          </a:solidFill>
                          <a:effectLst/>
                          <a:latin typeface="Georgia" panose="02040502050405020303" pitchFamily="18" charset="0"/>
                        </a:rPr>
                        <a:t> Currency fluctuations affecting exports</a:t>
                      </a:r>
                    </a:p>
                    <a:p>
                      <a:pPr marL="228600" indent="-228600" algn="l" fontAlgn="b">
                        <a:lnSpc>
                          <a:spcPct val="100000"/>
                        </a:lnSpc>
                        <a:spcBef>
                          <a:spcPts val="600"/>
                        </a:spcBef>
                        <a:spcAft>
                          <a:spcPts val="600"/>
                        </a:spcAft>
                        <a:buFont typeface="+mj-lt"/>
                        <a:buAutoNum type="arabicPeriod"/>
                      </a:pPr>
                      <a:r>
                        <a:rPr lang="en-IE" sz="1200" b="0" i="0" u="none" strike="noStrike" dirty="0">
                          <a:solidFill>
                            <a:srgbClr val="000000"/>
                          </a:solidFill>
                          <a:effectLst/>
                          <a:latin typeface="Georgia" panose="02040502050405020303" pitchFamily="18" charset="0"/>
                        </a:rPr>
                        <a:t> Cybersecurity threats</a:t>
                      </a:r>
                    </a:p>
                    <a:p>
                      <a:pPr marL="228600" indent="-228600" algn="l" fontAlgn="b">
                        <a:lnSpc>
                          <a:spcPct val="100000"/>
                        </a:lnSpc>
                        <a:spcBef>
                          <a:spcPts val="600"/>
                        </a:spcBef>
                        <a:spcAft>
                          <a:spcPts val="600"/>
                        </a:spcAft>
                        <a:buFont typeface="+mj-lt"/>
                        <a:buAutoNum type="arabicPeriod"/>
                      </a:pPr>
                      <a:r>
                        <a:rPr lang="en-IE" sz="1200" b="0" i="0" u="none" strike="noStrike" dirty="0">
                          <a:solidFill>
                            <a:srgbClr val="000000"/>
                          </a:solidFill>
                          <a:effectLst/>
                          <a:latin typeface="Georgia" panose="02040502050405020303" pitchFamily="18" charset="0"/>
                        </a:rPr>
                        <a:t> Declining foreign investment attractiveness</a:t>
                      </a:r>
                    </a:p>
                    <a:p>
                      <a:pPr marL="228600" indent="-228600" algn="l" fontAlgn="b">
                        <a:lnSpc>
                          <a:spcPct val="100000"/>
                        </a:lnSpc>
                        <a:spcBef>
                          <a:spcPts val="600"/>
                        </a:spcBef>
                        <a:spcAft>
                          <a:spcPts val="600"/>
                        </a:spcAft>
                        <a:buFont typeface="+mj-lt"/>
                        <a:buAutoNum type="arabicPeriod"/>
                      </a:pPr>
                      <a:r>
                        <a:rPr lang="en-IE" sz="1200" b="0" i="0" u="none" strike="noStrike" dirty="0">
                          <a:solidFill>
                            <a:srgbClr val="000000"/>
                          </a:solidFill>
                          <a:effectLst/>
                          <a:latin typeface="Georgia" panose="02040502050405020303" pitchFamily="18" charset="0"/>
                        </a:rPr>
                        <a:t> Digital transformation challenges</a:t>
                      </a:r>
                    </a:p>
                    <a:p>
                      <a:pPr marL="228600" indent="-228600" algn="l" fontAlgn="b">
                        <a:lnSpc>
                          <a:spcPct val="100000"/>
                        </a:lnSpc>
                        <a:spcBef>
                          <a:spcPts val="600"/>
                        </a:spcBef>
                        <a:spcAft>
                          <a:spcPts val="600"/>
                        </a:spcAft>
                        <a:buFont typeface="+mj-lt"/>
                        <a:buAutoNum type="arabicPeriod"/>
                      </a:pPr>
                      <a:r>
                        <a:rPr lang="en-IE" sz="1200" b="0" i="0" u="none" strike="noStrike" dirty="0">
                          <a:solidFill>
                            <a:srgbClr val="000000"/>
                          </a:solidFill>
                          <a:effectLst/>
                          <a:latin typeface="Georgia" panose="02040502050405020303" pitchFamily="18" charset="0"/>
                        </a:rPr>
                        <a:t> Economic recovery post-COVID</a:t>
                      </a:r>
                    </a:p>
                    <a:p>
                      <a:pPr marL="228600" indent="-228600" algn="l" fontAlgn="b">
                        <a:lnSpc>
                          <a:spcPct val="100000"/>
                        </a:lnSpc>
                        <a:spcBef>
                          <a:spcPts val="600"/>
                        </a:spcBef>
                        <a:spcAft>
                          <a:spcPts val="600"/>
                        </a:spcAft>
                        <a:buFont typeface="+mj-lt"/>
                        <a:buAutoNum type="arabicPeriod"/>
                      </a:pPr>
                      <a:r>
                        <a:rPr lang="en-US" sz="1200" b="0" i="0" u="none" strike="noStrike" dirty="0">
                          <a:solidFill>
                            <a:srgbClr val="000000"/>
                          </a:solidFill>
                          <a:effectLst/>
                          <a:latin typeface="Georgia" panose="02040502050405020303" pitchFamily="18" charset="0"/>
                        </a:rPr>
                        <a:t> Economic sanctions, shocks and policy stagnation</a:t>
                      </a:r>
                    </a:p>
                    <a:p>
                      <a:pPr marL="228600" indent="-228600" algn="l" fontAlgn="b">
                        <a:lnSpc>
                          <a:spcPct val="100000"/>
                        </a:lnSpc>
                        <a:spcBef>
                          <a:spcPts val="600"/>
                        </a:spcBef>
                        <a:spcAft>
                          <a:spcPts val="600"/>
                        </a:spcAft>
                        <a:buFont typeface="+mj-lt"/>
                        <a:buAutoNum type="arabicPeriod"/>
                      </a:pPr>
                      <a:r>
                        <a:rPr lang="en-US" sz="1200" b="0" i="0" u="none" strike="noStrike" dirty="0">
                          <a:solidFill>
                            <a:srgbClr val="000000"/>
                          </a:solidFill>
                          <a:effectLst/>
                          <a:latin typeface="Georgia" panose="02040502050405020303" pitchFamily="18" charset="0"/>
                        </a:rPr>
                        <a:t> Economic slowdown, uncertainty and inflation</a:t>
                      </a:r>
                    </a:p>
                    <a:p>
                      <a:pPr marL="228600" indent="-228600" algn="l" fontAlgn="b">
                        <a:lnSpc>
                          <a:spcPct val="100000"/>
                        </a:lnSpc>
                        <a:spcBef>
                          <a:spcPts val="600"/>
                        </a:spcBef>
                        <a:spcAft>
                          <a:spcPts val="600"/>
                        </a:spcAft>
                        <a:buFont typeface="+mj-lt"/>
                        <a:buAutoNum type="arabicPeriod"/>
                      </a:pPr>
                      <a:r>
                        <a:rPr lang="en-IE" sz="1200" b="0" i="0" u="none" strike="noStrike" dirty="0">
                          <a:solidFill>
                            <a:srgbClr val="000000"/>
                          </a:solidFill>
                          <a:effectLst/>
                          <a:latin typeface="Georgia" panose="02040502050405020303" pitchFamily="18" charset="0"/>
                        </a:rPr>
                        <a:t> Environmental sustainability pressures</a:t>
                      </a:r>
                    </a:p>
                    <a:p>
                      <a:pPr marL="228600" indent="-228600" algn="l" fontAlgn="b">
                        <a:lnSpc>
                          <a:spcPct val="100000"/>
                        </a:lnSpc>
                        <a:spcBef>
                          <a:spcPts val="600"/>
                        </a:spcBef>
                        <a:spcAft>
                          <a:spcPts val="600"/>
                        </a:spcAft>
                        <a:buFont typeface="+mj-lt"/>
                        <a:buAutoNum type="arabicPeriod"/>
                      </a:pPr>
                      <a:r>
                        <a:rPr lang="en-IE" sz="1200" b="0" i="0" u="none" strike="noStrike" dirty="0">
                          <a:solidFill>
                            <a:srgbClr val="000000"/>
                          </a:solidFill>
                          <a:effectLst/>
                          <a:latin typeface="Georgia" panose="02040502050405020303" pitchFamily="18" charset="0"/>
                        </a:rPr>
                        <a:t> Exchange rate volatility</a:t>
                      </a:r>
                    </a:p>
                    <a:p>
                      <a:pPr marL="228600" indent="-228600" algn="l" fontAlgn="b">
                        <a:lnSpc>
                          <a:spcPct val="100000"/>
                        </a:lnSpc>
                        <a:spcBef>
                          <a:spcPts val="600"/>
                        </a:spcBef>
                        <a:spcAft>
                          <a:spcPts val="600"/>
                        </a:spcAft>
                        <a:buFont typeface="+mj-lt"/>
                        <a:buAutoNum type="arabicPeriod"/>
                      </a:pPr>
                      <a:r>
                        <a:rPr lang="en-IE" sz="1200" b="0" i="0" u="none" strike="noStrike" dirty="0">
                          <a:solidFill>
                            <a:srgbClr val="000000"/>
                          </a:solidFill>
                          <a:effectLst/>
                          <a:latin typeface="Georgia" panose="02040502050405020303" pitchFamily="18" charset="0"/>
                        </a:rPr>
                        <a:t> Export market risks</a:t>
                      </a:r>
                    </a:p>
                    <a:p>
                      <a:pPr marL="228600" indent="-228600" algn="l" fontAlgn="b">
                        <a:lnSpc>
                          <a:spcPct val="100000"/>
                        </a:lnSpc>
                        <a:spcBef>
                          <a:spcPts val="600"/>
                        </a:spcBef>
                        <a:spcAft>
                          <a:spcPts val="600"/>
                        </a:spcAft>
                        <a:buFont typeface="+mj-lt"/>
                        <a:buAutoNum type="arabicPeriod"/>
                      </a:pPr>
                      <a:r>
                        <a:rPr lang="en-IE" sz="1200" b="0" i="0" u="none" strike="noStrike" dirty="0">
                          <a:solidFill>
                            <a:srgbClr val="000000"/>
                          </a:solidFill>
                          <a:effectLst/>
                          <a:latin typeface="Georgia" panose="02040502050405020303" pitchFamily="18" charset="0"/>
                        </a:rPr>
                        <a:t> Financing risks for startups</a:t>
                      </a:r>
                    </a:p>
                    <a:p>
                      <a:pPr marL="228600" indent="-228600" algn="l" fontAlgn="b">
                        <a:lnSpc>
                          <a:spcPct val="100000"/>
                        </a:lnSpc>
                        <a:spcBef>
                          <a:spcPts val="600"/>
                        </a:spcBef>
                        <a:spcAft>
                          <a:spcPts val="600"/>
                        </a:spcAft>
                        <a:buFont typeface="+mj-lt"/>
                        <a:buAutoNum type="arabicPeriod"/>
                      </a:pPr>
                      <a:r>
                        <a:rPr lang="en-IE" sz="1200" b="0" i="0" u="none" strike="noStrike" dirty="0">
                          <a:solidFill>
                            <a:srgbClr val="000000"/>
                          </a:solidFill>
                          <a:effectLst/>
                          <a:latin typeface="Georgia" panose="02040502050405020303" pitchFamily="18" charset="0"/>
                        </a:rPr>
                        <a:t> Geopolitical instability, tensions</a:t>
                      </a:r>
                    </a:p>
                    <a:p>
                      <a:pPr marL="228600" indent="-228600" algn="l" fontAlgn="b">
                        <a:lnSpc>
                          <a:spcPct val="100000"/>
                        </a:lnSpc>
                        <a:spcBef>
                          <a:spcPts val="600"/>
                        </a:spcBef>
                        <a:spcAft>
                          <a:spcPts val="600"/>
                        </a:spcAft>
                        <a:buFont typeface="+mj-lt"/>
                        <a:buAutoNum type="arabicPeriod"/>
                      </a:pPr>
                      <a:r>
                        <a:rPr lang="en-US" sz="1200" b="0" i="0" u="none" strike="noStrike" dirty="0">
                          <a:solidFill>
                            <a:srgbClr val="000000"/>
                          </a:solidFill>
                          <a:effectLst/>
                          <a:latin typeface="Georgia" panose="02040502050405020303" pitchFamily="18" charset="0"/>
                        </a:rPr>
                        <a:t> Global competition, trade tensions (and tariffs), volatility, downturn </a:t>
                      </a:r>
                    </a:p>
                    <a:p>
                      <a:pPr marL="228600" indent="-228600" algn="l" fontAlgn="b">
                        <a:lnSpc>
                          <a:spcPct val="100000"/>
                        </a:lnSpc>
                        <a:spcBef>
                          <a:spcPts val="600"/>
                        </a:spcBef>
                        <a:spcAft>
                          <a:spcPts val="600"/>
                        </a:spcAft>
                        <a:buFont typeface="+mj-lt"/>
                        <a:buAutoNum type="arabicPeriod"/>
                      </a:pPr>
                      <a:r>
                        <a:rPr lang="en-US" sz="1200" b="0" i="0" u="none" strike="noStrike" dirty="0">
                          <a:solidFill>
                            <a:srgbClr val="000000"/>
                          </a:solidFill>
                          <a:effectLst/>
                          <a:latin typeface="Georgia" panose="02040502050405020303" pitchFamily="18" charset="0"/>
                        </a:rPr>
                        <a:t> Impact of Brexit on trade relations</a:t>
                      </a:r>
                    </a:p>
                  </a:txBody>
                  <a:tcPr marL="4258" marR="4258" marT="4258" marB="0" anchor="ctr">
                    <a:lnL>
                      <a:noFill/>
                    </a:lnL>
                    <a:lnR>
                      <a:noFill/>
                    </a:lnR>
                    <a:lnT>
                      <a:noFill/>
                    </a:lnT>
                    <a:lnB>
                      <a:noFill/>
                    </a:lnB>
                    <a:noFill/>
                  </a:tcPr>
                </a:tc>
                <a:extLst>
                  <a:ext uri="{0D108BD9-81ED-4DB2-BD59-A6C34878D82A}">
                    <a16:rowId xmlns:a16="http://schemas.microsoft.com/office/drawing/2014/main" val="2277353900"/>
                  </a:ext>
                </a:extLst>
              </a:tr>
            </a:tbl>
          </a:graphicData>
        </a:graphic>
      </p:graphicFrame>
      <p:graphicFrame>
        <p:nvGraphicFramePr>
          <p:cNvPr id="3" name="Table 2">
            <a:extLst>
              <a:ext uri="{FF2B5EF4-FFF2-40B4-BE49-F238E27FC236}">
                <a16:creationId xmlns:a16="http://schemas.microsoft.com/office/drawing/2014/main" id="{ACFECFF1-47D5-BF88-4774-F32D63CB0E4A}"/>
              </a:ext>
            </a:extLst>
          </p:cNvPr>
          <p:cNvGraphicFramePr>
            <a:graphicFrameLocks noGrp="1"/>
          </p:cNvGraphicFramePr>
          <p:nvPr/>
        </p:nvGraphicFramePr>
        <p:xfrm>
          <a:off x="6363050" y="759439"/>
          <a:ext cx="5280870" cy="5572464"/>
        </p:xfrm>
        <a:graphic>
          <a:graphicData uri="http://schemas.openxmlformats.org/drawingml/2006/table">
            <a:tbl>
              <a:tblPr/>
              <a:tblGrid>
                <a:gridCol w="5280870">
                  <a:extLst>
                    <a:ext uri="{9D8B030D-6E8A-4147-A177-3AD203B41FA5}">
                      <a16:colId xmlns:a16="http://schemas.microsoft.com/office/drawing/2014/main" val="2143852279"/>
                    </a:ext>
                  </a:extLst>
                </a:gridCol>
              </a:tblGrid>
              <a:tr h="5572464">
                <a:tc>
                  <a:txBody>
                    <a:bodyPr/>
                    <a:lstStyle/>
                    <a:p>
                      <a:pPr marL="228600" indent="-228600" algn="l" fontAlgn="b">
                        <a:lnSpc>
                          <a:spcPct val="100000"/>
                        </a:lnSpc>
                        <a:spcBef>
                          <a:spcPts val="600"/>
                        </a:spcBef>
                        <a:spcAft>
                          <a:spcPts val="600"/>
                        </a:spcAft>
                        <a:buFont typeface="+mj-lt"/>
                        <a:buAutoNum type="arabicPeriod" startAt="17"/>
                      </a:pPr>
                      <a:r>
                        <a:rPr lang="en-US" sz="1200" b="0" i="0" u="none" strike="noStrike" dirty="0">
                          <a:solidFill>
                            <a:srgbClr val="000000"/>
                          </a:solidFill>
                          <a:effectLst/>
                          <a:latin typeface="Georgia" panose="02040502050405020303" pitchFamily="18" charset="0"/>
                        </a:rPr>
                        <a:t> Global competition, trade tensions (and tariffs), volatility, downturn </a:t>
                      </a:r>
                    </a:p>
                    <a:p>
                      <a:pPr marL="228600" indent="-228600" algn="l" fontAlgn="b">
                        <a:lnSpc>
                          <a:spcPct val="100000"/>
                        </a:lnSpc>
                        <a:spcBef>
                          <a:spcPts val="600"/>
                        </a:spcBef>
                        <a:spcAft>
                          <a:spcPts val="600"/>
                        </a:spcAft>
                        <a:buFont typeface="+mj-lt"/>
                        <a:buAutoNum type="arabicPeriod" startAt="17"/>
                      </a:pPr>
                      <a:r>
                        <a:rPr lang="en-US" sz="1200" b="0" i="0" u="none" strike="noStrike" dirty="0">
                          <a:solidFill>
                            <a:srgbClr val="000000"/>
                          </a:solidFill>
                          <a:effectLst/>
                          <a:latin typeface="Georgia" panose="02040502050405020303" pitchFamily="18" charset="0"/>
                        </a:rPr>
                        <a:t> Impact of Brexit on trade relations</a:t>
                      </a:r>
                    </a:p>
                    <a:p>
                      <a:pPr marL="228600" indent="-228600" algn="l" fontAlgn="b">
                        <a:lnSpc>
                          <a:spcPct val="100000"/>
                        </a:lnSpc>
                        <a:spcBef>
                          <a:spcPts val="600"/>
                        </a:spcBef>
                        <a:spcAft>
                          <a:spcPts val="600"/>
                        </a:spcAft>
                        <a:buFont typeface="+mj-lt"/>
                        <a:buAutoNum type="arabicPeriod" startAt="17"/>
                      </a:pPr>
                      <a:r>
                        <a:rPr lang="en-US" sz="1200" b="0" i="0" u="none" strike="noStrike" dirty="0">
                          <a:solidFill>
                            <a:srgbClr val="000000"/>
                          </a:solidFill>
                          <a:effectLst/>
                          <a:latin typeface="Georgia" panose="02040502050405020303" pitchFamily="18" charset="0"/>
                        </a:rPr>
                        <a:t> Increased competition for inward investment</a:t>
                      </a:r>
                    </a:p>
                    <a:p>
                      <a:pPr marL="228600" indent="-228600" algn="l" fontAlgn="b">
                        <a:lnSpc>
                          <a:spcPct val="100000"/>
                        </a:lnSpc>
                        <a:spcBef>
                          <a:spcPts val="600"/>
                        </a:spcBef>
                        <a:spcAft>
                          <a:spcPts val="600"/>
                        </a:spcAft>
                        <a:buFont typeface="+mj-lt"/>
                        <a:buAutoNum type="arabicPeriod" startAt="17"/>
                      </a:pPr>
                      <a:r>
                        <a:rPr lang="en-US" sz="1200" b="0" i="0" u="none" strike="noStrike" dirty="0">
                          <a:solidFill>
                            <a:srgbClr val="000000"/>
                          </a:solidFill>
                          <a:effectLst/>
                          <a:latin typeface="Georgia" panose="02040502050405020303" pitchFamily="18" charset="0"/>
                        </a:rPr>
                        <a:t> Inflation and interest rate increases</a:t>
                      </a:r>
                    </a:p>
                    <a:p>
                      <a:pPr marL="228600" indent="-228600" algn="l" fontAlgn="b">
                        <a:lnSpc>
                          <a:spcPct val="100000"/>
                        </a:lnSpc>
                        <a:spcBef>
                          <a:spcPts val="600"/>
                        </a:spcBef>
                        <a:spcAft>
                          <a:spcPts val="600"/>
                        </a:spcAft>
                        <a:buFont typeface="+mj-lt"/>
                        <a:buAutoNum type="arabicPeriod" startAt="17"/>
                      </a:pPr>
                      <a:r>
                        <a:rPr lang="en-IE" sz="1200" b="0" i="0" u="none" strike="noStrike" dirty="0">
                          <a:solidFill>
                            <a:srgbClr val="000000"/>
                          </a:solidFill>
                          <a:effectLst/>
                          <a:latin typeface="Georgia" panose="02040502050405020303" pitchFamily="18" charset="0"/>
                        </a:rPr>
                        <a:t> Infrastructure challenges</a:t>
                      </a:r>
                    </a:p>
                    <a:p>
                      <a:pPr marL="228600" indent="-228600" algn="l" fontAlgn="b">
                        <a:lnSpc>
                          <a:spcPct val="100000"/>
                        </a:lnSpc>
                        <a:spcBef>
                          <a:spcPts val="600"/>
                        </a:spcBef>
                        <a:spcAft>
                          <a:spcPts val="600"/>
                        </a:spcAft>
                        <a:buFont typeface="+mj-lt"/>
                        <a:buAutoNum type="arabicPeriod" startAt="17"/>
                      </a:pPr>
                      <a:r>
                        <a:rPr lang="en-IE" sz="1200" b="0" i="0" u="none" strike="noStrike" dirty="0">
                          <a:solidFill>
                            <a:srgbClr val="000000"/>
                          </a:solidFill>
                          <a:effectLst/>
                          <a:latin typeface="Georgia" panose="02040502050405020303" pitchFamily="18" charset="0"/>
                        </a:rPr>
                        <a:t> Insufficient resources to engage businesses</a:t>
                      </a:r>
                    </a:p>
                    <a:p>
                      <a:pPr marL="228600" indent="-228600" algn="l" fontAlgn="b">
                        <a:lnSpc>
                          <a:spcPct val="100000"/>
                        </a:lnSpc>
                        <a:spcBef>
                          <a:spcPts val="600"/>
                        </a:spcBef>
                        <a:spcAft>
                          <a:spcPts val="600"/>
                        </a:spcAft>
                        <a:buFont typeface="+mj-lt"/>
                        <a:buAutoNum type="arabicPeriod" startAt="17"/>
                      </a:pPr>
                      <a:r>
                        <a:rPr lang="en-US" sz="1200" b="0" i="0" u="none" strike="noStrike" dirty="0">
                          <a:solidFill>
                            <a:srgbClr val="000000"/>
                          </a:solidFill>
                          <a:effectLst/>
                          <a:latin typeface="Georgia" panose="02040502050405020303" pitchFamily="18" charset="0"/>
                        </a:rPr>
                        <a:t> Limited access to export markets</a:t>
                      </a:r>
                    </a:p>
                    <a:p>
                      <a:pPr marL="228600" indent="-228600" algn="l" fontAlgn="b">
                        <a:lnSpc>
                          <a:spcPct val="100000"/>
                        </a:lnSpc>
                        <a:spcBef>
                          <a:spcPts val="600"/>
                        </a:spcBef>
                        <a:spcAft>
                          <a:spcPts val="600"/>
                        </a:spcAft>
                        <a:buFont typeface="+mj-lt"/>
                        <a:buAutoNum type="arabicPeriod" startAt="17"/>
                      </a:pPr>
                      <a:r>
                        <a:rPr lang="en-IE" sz="1200" b="0" i="0" u="none" strike="noStrike" dirty="0">
                          <a:solidFill>
                            <a:srgbClr val="000000"/>
                          </a:solidFill>
                          <a:effectLst/>
                          <a:latin typeface="Georgia" panose="02040502050405020303" pitchFamily="18" charset="0"/>
                        </a:rPr>
                        <a:t> Political and regulatory instability</a:t>
                      </a:r>
                    </a:p>
                    <a:p>
                      <a:pPr marL="228600" indent="-228600" algn="l" fontAlgn="b">
                        <a:lnSpc>
                          <a:spcPct val="100000"/>
                        </a:lnSpc>
                        <a:spcBef>
                          <a:spcPts val="600"/>
                        </a:spcBef>
                        <a:spcAft>
                          <a:spcPts val="600"/>
                        </a:spcAft>
                        <a:buFont typeface="+mj-lt"/>
                        <a:buAutoNum type="arabicPeriod" startAt="17"/>
                      </a:pPr>
                      <a:r>
                        <a:rPr lang="en-IE" sz="1200" b="0" i="0" u="none" strike="noStrike" dirty="0">
                          <a:solidFill>
                            <a:srgbClr val="000000"/>
                          </a:solidFill>
                          <a:effectLst/>
                          <a:latin typeface="Georgia" panose="02040502050405020303" pitchFamily="18" charset="0"/>
                        </a:rPr>
                        <a:t> Retention of specialist resources</a:t>
                      </a:r>
                    </a:p>
                    <a:p>
                      <a:pPr marL="228600" indent="-228600" algn="l" fontAlgn="b">
                        <a:lnSpc>
                          <a:spcPct val="100000"/>
                        </a:lnSpc>
                        <a:spcBef>
                          <a:spcPts val="600"/>
                        </a:spcBef>
                        <a:spcAft>
                          <a:spcPts val="600"/>
                        </a:spcAft>
                        <a:buFont typeface="+mj-lt"/>
                        <a:buAutoNum type="arabicPeriod" startAt="17"/>
                      </a:pPr>
                      <a:r>
                        <a:rPr lang="en-IE" sz="1200" b="0" i="0" u="none" strike="noStrike" dirty="0">
                          <a:solidFill>
                            <a:srgbClr val="000000"/>
                          </a:solidFill>
                          <a:effectLst/>
                          <a:latin typeface="Georgia" panose="02040502050405020303" pitchFamily="18" charset="0"/>
                        </a:rPr>
                        <a:t> Rising costs for SMEs</a:t>
                      </a:r>
                    </a:p>
                    <a:p>
                      <a:pPr marL="228600" indent="-228600" algn="l" fontAlgn="b">
                        <a:lnSpc>
                          <a:spcPct val="100000"/>
                        </a:lnSpc>
                        <a:spcBef>
                          <a:spcPts val="600"/>
                        </a:spcBef>
                        <a:spcAft>
                          <a:spcPts val="600"/>
                        </a:spcAft>
                        <a:buFont typeface="+mj-lt"/>
                        <a:buAutoNum type="arabicPeriod" startAt="17"/>
                      </a:pPr>
                      <a:r>
                        <a:rPr lang="en-IE" sz="1200" b="0" i="0" u="none" strike="noStrike" dirty="0">
                          <a:solidFill>
                            <a:srgbClr val="000000"/>
                          </a:solidFill>
                          <a:effectLst/>
                          <a:latin typeface="Georgia" panose="02040502050405020303" pitchFamily="18" charset="0"/>
                        </a:rPr>
                        <a:t> Rising costs of transportation</a:t>
                      </a:r>
                    </a:p>
                    <a:p>
                      <a:pPr marL="228600" indent="-228600" algn="l" fontAlgn="b">
                        <a:lnSpc>
                          <a:spcPct val="100000"/>
                        </a:lnSpc>
                        <a:spcBef>
                          <a:spcPts val="600"/>
                        </a:spcBef>
                        <a:spcAft>
                          <a:spcPts val="600"/>
                        </a:spcAft>
                        <a:buFont typeface="+mj-lt"/>
                        <a:buAutoNum type="arabicPeriod" startAt="17"/>
                      </a:pPr>
                      <a:r>
                        <a:rPr lang="en-IE" sz="1200" b="0" i="0" u="none" strike="noStrike" dirty="0">
                          <a:solidFill>
                            <a:srgbClr val="000000"/>
                          </a:solidFill>
                          <a:effectLst/>
                          <a:latin typeface="Georgia" panose="02040502050405020303" pitchFamily="18" charset="0"/>
                        </a:rPr>
                        <a:t> Rising energy prices</a:t>
                      </a:r>
                    </a:p>
                    <a:p>
                      <a:pPr marL="228600" indent="-228600" algn="l" fontAlgn="b">
                        <a:lnSpc>
                          <a:spcPct val="100000"/>
                        </a:lnSpc>
                        <a:spcBef>
                          <a:spcPts val="600"/>
                        </a:spcBef>
                        <a:spcAft>
                          <a:spcPts val="600"/>
                        </a:spcAft>
                        <a:buFont typeface="+mj-lt"/>
                        <a:buAutoNum type="arabicPeriod" startAt="17"/>
                      </a:pPr>
                      <a:r>
                        <a:rPr lang="en-IE" sz="1200" b="0" i="0" u="none" strike="noStrike" dirty="0">
                          <a:solidFill>
                            <a:srgbClr val="000000"/>
                          </a:solidFill>
                          <a:effectLst/>
                          <a:latin typeface="Georgia" panose="02040502050405020303" pitchFamily="18" charset="0"/>
                        </a:rPr>
                        <a:t> Risk capital market downturn</a:t>
                      </a:r>
                    </a:p>
                    <a:p>
                      <a:pPr marL="228600" indent="-228600" algn="l" fontAlgn="b">
                        <a:lnSpc>
                          <a:spcPct val="100000"/>
                        </a:lnSpc>
                        <a:spcBef>
                          <a:spcPts val="600"/>
                        </a:spcBef>
                        <a:spcAft>
                          <a:spcPts val="600"/>
                        </a:spcAft>
                        <a:buFont typeface="+mj-lt"/>
                        <a:buAutoNum type="arabicPeriod" startAt="17"/>
                      </a:pPr>
                      <a:r>
                        <a:rPr lang="en-IE" sz="1200" b="0" i="0" u="none" strike="noStrike" dirty="0">
                          <a:solidFill>
                            <a:srgbClr val="000000"/>
                          </a:solidFill>
                          <a:effectLst/>
                          <a:latin typeface="Georgia" panose="02040502050405020303" pitchFamily="18" charset="0"/>
                        </a:rPr>
                        <a:t> Supply chain challenges, disruptions, vulnerabilities (incl. post Covid) </a:t>
                      </a:r>
                    </a:p>
                    <a:p>
                      <a:pPr marL="228600" indent="-228600" algn="l" fontAlgn="b">
                        <a:lnSpc>
                          <a:spcPct val="100000"/>
                        </a:lnSpc>
                        <a:spcBef>
                          <a:spcPts val="600"/>
                        </a:spcBef>
                        <a:spcAft>
                          <a:spcPts val="600"/>
                        </a:spcAft>
                        <a:buFont typeface="+mj-lt"/>
                        <a:buAutoNum type="arabicPeriod" startAt="17"/>
                      </a:pPr>
                      <a:r>
                        <a:rPr lang="en-IE" sz="1200" b="0" i="0" u="none" strike="noStrike" dirty="0">
                          <a:solidFill>
                            <a:srgbClr val="000000"/>
                          </a:solidFill>
                          <a:effectLst/>
                          <a:latin typeface="Georgia" panose="02040502050405020303" pitchFamily="18" charset="0"/>
                        </a:rPr>
                        <a:t> Sustainability challenges</a:t>
                      </a:r>
                    </a:p>
                    <a:p>
                      <a:pPr marL="228600" indent="-228600" algn="l" fontAlgn="b">
                        <a:lnSpc>
                          <a:spcPct val="100000"/>
                        </a:lnSpc>
                        <a:spcBef>
                          <a:spcPts val="600"/>
                        </a:spcBef>
                        <a:spcAft>
                          <a:spcPts val="600"/>
                        </a:spcAft>
                        <a:buFont typeface="+mj-lt"/>
                        <a:buAutoNum type="arabicPeriod" startAt="17"/>
                      </a:pPr>
                      <a:r>
                        <a:rPr lang="en-IE" sz="1200" b="0" i="0" u="none" strike="noStrike" dirty="0">
                          <a:solidFill>
                            <a:srgbClr val="000000"/>
                          </a:solidFill>
                          <a:effectLst/>
                          <a:latin typeface="Georgia" panose="02040502050405020303" pitchFamily="18" charset="0"/>
                        </a:rPr>
                        <a:t> Talent and skills gaps</a:t>
                      </a:r>
                    </a:p>
                  </a:txBody>
                  <a:tcPr marL="4258" marR="4258" marT="4258" marB="0" anchor="ctr">
                    <a:lnL>
                      <a:noFill/>
                    </a:lnL>
                    <a:lnR>
                      <a:noFill/>
                    </a:lnR>
                    <a:lnT>
                      <a:noFill/>
                    </a:lnT>
                    <a:lnB>
                      <a:noFill/>
                    </a:lnB>
                    <a:noFill/>
                  </a:tcPr>
                </a:tc>
                <a:extLst>
                  <a:ext uri="{0D108BD9-81ED-4DB2-BD59-A6C34878D82A}">
                    <a16:rowId xmlns:a16="http://schemas.microsoft.com/office/drawing/2014/main" val="658491107"/>
                  </a:ext>
                </a:extLst>
              </a:tr>
            </a:tbl>
          </a:graphicData>
        </a:graphic>
      </p:graphicFrame>
      <p:sp>
        <p:nvSpPr>
          <p:cNvPr id="4" name="Title 4">
            <a:extLst>
              <a:ext uri="{FF2B5EF4-FFF2-40B4-BE49-F238E27FC236}">
                <a16:creationId xmlns:a16="http://schemas.microsoft.com/office/drawing/2014/main" id="{8E0A720C-C895-4489-9E60-1C2B4FC1E96B}"/>
              </a:ext>
            </a:extLst>
          </p:cNvPr>
          <p:cNvSpPr txBox="1">
            <a:spLocks/>
          </p:cNvSpPr>
          <p:nvPr/>
        </p:nvSpPr>
        <p:spPr>
          <a:xfrm>
            <a:off x="749467" y="281880"/>
            <a:ext cx="10515600" cy="394314"/>
          </a:xfrm>
          <a:prstGeom prst="rect">
            <a:avLst/>
          </a:prstGeom>
        </p:spPr>
        <p:txBody>
          <a:bodyPr>
            <a:normAutofit lnSpcReduction="10000"/>
          </a:bodyPr>
          <a:lstStyle>
            <a:lvl1pPr algn="l" defTabSz="914400" rtl="0" eaLnBrk="1" latinLnBrk="0" hangingPunct="1">
              <a:lnSpc>
                <a:spcPct val="90000"/>
              </a:lnSpc>
              <a:spcBef>
                <a:spcPct val="0"/>
              </a:spcBef>
              <a:buNone/>
              <a:defRPr sz="3200" b="1" i="1" kern="1200">
                <a:solidFill>
                  <a:srgbClr val="093161"/>
                </a:solidFill>
                <a:latin typeface="Georgia" panose="02040502050405020303" pitchFamily="18" charset="0"/>
                <a:ea typeface="+mj-ea"/>
                <a:cs typeface="+mj-cs"/>
              </a:defRPr>
            </a:lvl1pPr>
          </a:lstStyle>
          <a:p>
            <a:r>
              <a:rPr lang="en-IE" sz="2400" dirty="0"/>
              <a:t>Summary of Risks reported by global Enterprise Agencies*</a:t>
            </a:r>
          </a:p>
        </p:txBody>
      </p:sp>
      <p:sp>
        <p:nvSpPr>
          <p:cNvPr id="6" name="TextBox 5">
            <a:extLst>
              <a:ext uri="{FF2B5EF4-FFF2-40B4-BE49-F238E27FC236}">
                <a16:creationId xmlns:a16="http://schemas.microsoft.com/office/drawing/2014/main" id="{CBA4A74F-ED86-B5AC-4799-DDDBA726B6A8}"/>
              </a:ext>
            </a:extLst>
          </p:cNvPr>
          <p:cNvSpPr txBox="1"/>
          <p:nvPr/>
        </p:nvSpPr>
        <p:spPr>
          <a:xfrm>
            <a:off x="9798424" y="6117353"/>
            <a:ext cx="1670650" cy="261610"/>
          </a:xfrm>
          <a:prstGeom prst="rect">
            <a:avLst/>
          </a:prstGeom>
          <a:noFill/>
        </p:spPr>
        <p:txBody>
          <a:bodyPr wrap="none" rtlCol="0">
            <a:spAutoFit/>
          </a:bodyPr>
          <a:lstStyle/>
          <a:p>
            <a:pPr algn="r"/>
            <a:r>
              <a:rPr lang="en-IE" sz="1100" i="1" dirty="0"/>
              <a:t>* - summarised by GPT4o</a:t>
            </a:r>
          </a:p>
        </p:txBody>
      </p:sp>
    </p:spTree>
    <p:extLst>
      <p:ext uri="{BB962C8B-B14F-4D97-AF65-F5344CB8AC3E}">
        <p14:creationId xmlns:p14="http://schemas.microsoft.com/office/powerpoint/2010/main" val="3235475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t>Roads to Ruin . . . warning signs for all Board Members</a:t>
            </a:r>
            <a:endParaRPr lang="en-IE" sz="2400" dirty="0"/>
          </a:p>
        </p:txBody>
      </p:sp>
      <p:sp>
        <p:nvSpPr>
          <p:cNvPr id="3" name="Content Placeholder 2"/>
          <p:cNvSpPr>
            <a:spLocks noGrp="1"/>
          </p:cNvSpPr>
          <p:nvPr>
            <p:ph sz="quarter" idx="15"/>
          </p:nvPr>
        </p:nvSpPr>
        <p:spPr>
          <a:xfrm>
            <a:off x="966272" y="1486560"/>
            <a:ext cx="10514528" cy="4419600"/>
          </a:xfrm>
        </p:spPr>
        <p:txBody>
          <a:bodyPr>
            <a:noAutofit/>
          </a:bodyPr>
          <a:lstStyle/>
          <a:p>
            <a:pPr>
              <a:lnSpc>
                <a:spcPts val="3600"/>
              </a:lnSpc>
            </a:pPr>
            <a:r>
              <a:rPr lang="en-IE" dirty="0"/>
              <a:t>Board Skill and NED Control</a:t>
            </a:r>
          </a:p>
          <a:p>
            <a:pPr>
              <a:lnSpc>
                <a:spcPts val="3600"/>
              </a:lnSpc>
            </a:pPr>
            <a:r>
              <a:rPr lang="en-IE" dirty="0"/>
              <a:t>Board </a:t>
            </a:r>
            <a:r>
              <a:rPr lang="en-IE" b="1" i="1" dirty="0"/>
              <a:t>Risk Blindness</a:t>
            </a:r>
          </a:p>
          <a:p>
            <a:pPr>
              <a:lnSpc>
                <a:spcPts val="3600"/>
              </a:lnSpc>
            </a:pPr>
            <a:r>
              <a:rPr lang="en-IE" dirty="0"/>
              <a:t>Leadership on Ethos and Culture</a:t>
            </a:r>
          </a:p>
          <a:p>
            <a:pPr>
              <a:lnSpc>
                <a:spcPts val="3600"/>
              </a:lnSpc>
            </a:pPr>
            <a:r>
              <a:rPr lang="en-IE" dirty="0"/>
              <a:t>Defective Internal Communication</a:t>
            </a:r>
          </a:p>
          <a:p>
            <a:pPr>
              <a:lnSpc>
                <a:spcPts val="3600"/>
              </a:lnSpc>
            </a:pPr>
            <a:r>
              <a:rPr lang="en-IE" dirty="0"/>
              <a:t>Risks from Organisational Complexity and Change</a:t>
            </a:r>
          </a:p>
          <a:p>
            <a:pPr>
              <a:lnSpc>
                <a:spcPts val="3600"/>
              </a:lnSpc>
            </a:pPr>
            <a:r>
              <a:rPr lang="en-IE" dirty="0"/>
              <a:t>Risks from Incentives</a:t>
            </a:r>
          </a:p>
          <a:p>
            <a:pPr>
              <a:lnSpc>
                <a:spcPts val="3600"/>
              </a:lnSpc>
            </a:pPr>
            <a:r>
              <a:rPr lang="en-IE" dirty="0"/>
              <a:t>“Risk Glass Ceiling”</a:t>
            </a:r>
          </a:p>
          <a:p>
            <a:pPr indent="0" algn="r">
              <a:spcBef>
                <a:spcPts val="0"/>
              </a:spcBef>
              <a:buNone/>
            </a:pPr>
            <a:br>
              <a:rPr lang="en-IE" i="1" dirty="0"/>
            </a:br>
            <a:r>
              <a:rPr lang="en-IE" sz="1200" i="1" dirty="0"/>
              <a:t>Roads to Ruin - A study of major risk events: their origins, impact and implications</a:t>
            </a:r>
          </a:p>
          <a:p>
            <a:pPr indent="0" algn="r">
              <a:spcBef>
                <a:spcPts val="0"/>
              </a:spcBef>
              <a:buNone/>
            </a:pPr>
            <a:r>
              <a:rPr lang="en-IE" sz="1200" i="1" dirty="0"/>
              <a:t>Cass Business School </a:t>
            </a:r>
          </a:p>
          <a:p>
            <a:pPr marL="0" indent="0">
              <a:buNone/>
            </a:pPr>
            <a:endParaRPr lang="en-IE" sz="1200" dirty="0"/>
          </a:p>
        </p:txBody>
      </p:sp>
      <p:sp>
        <p:nvSpPr>
          <p:cNvPr id="5" name="Slide Number Placeholder 4"/>
          <p:cNvSpPr>
            <a:spLocks noGrp="1"/>
          </p:cNvSpPr>
          <p:nvPr>
            <p:ph type="sldNum" sz="quarter" idx="4294967295"/>
          </p:nvPr>
        </p:nvSpPr>
        <p:spPr>
          <a:xfrm>
            <a:off x="8610600" y="6477000"/>
            <a:ext cx="1527048" cy="152400"/>
          </a:xfrm>
          <a:prstGeom prst="rect">
            <a:avLst/>
          </a:prstGeom>
        </p:spPr>
        <p:txBody>
          <a:bodyPr/>
          <a:lstStyle/>
          <a:p>
            <a:fld id="{9EBD5762-3BDC-484D-9503-7EA6D5A9A8CE}" type="slidenum">
              <a:rPr lang="en-IE" smtClean="0"/>
              <a:pPr/>
              <a:t>22</a:t>
            </a:fld>
            <a:endParaRPr lang="en-IE" dirty="0"/>
          </a:p>
        </p:txBody>
      </p:sp>
      <p:pic>
        <p:nvPicPr>
          <p:cNvPr id="6" name="Picture 5">
            <a:extLst>
              <a:ext uri="{FF2B5EF4-FFF2-40B4-BE49-F238E27FC236}">
                <a16:creationId xmlns:a16="http://schemas.microsoft.com/office/drawing/2014/main" id="{F36E1C58-4786-9CF3-DDB7-ACF7F63D6679}"/>
              </a:ext>
            </a:extLst>
          </p:cNvPr>
          <p:cNvPicPr>
            <a:picLocks noChangeAspect="1"/>
          </p:cNvPicPr>
          <p:nvPr/>
        </p:nvPicPr>
        <p:blipFill>
          <a:blip r:embed="rId2"/>
          <a:stretch>
            <a:fillRect/>
          </a:stretch>
        </p:blipFill>
        <p:spPr>
          <a:xfrm>
            <a:off x="849262" y="591596"/>
            <a:ext cx="4380753" cy="5674806"/>
          </a:xfrm>
          <a:prstGeom prst="rect">
            <a:avLst/>
          </a:prstGeom>
        </p:spPr>
      </p:pic>
      <p:pic>
        <p:nvPicPr>
          <p:cNvPr id="8" name="Picture 7">
            <a:extLst>
              <a:ext uri="{FF2B5EF4-FFF2-40B4-BE49-F238E27FC236}">
                <a16:creationId xmlns:a16="http://schemas.microsoft.com/office/drawing/2014/main" id="{E3B70531-DCD9-930D-034C-23BCC51AA24C}"/>
              </a:ext>
            </a:extLst>
          </p:cNvPr>
          <p:cNvPicPr>
            <a:picLocks noChangeAspect="1"/>
          </p:cNvPicPr>
          <p:nvPr/>
        </p:nvPicPr>
        <p:blipFill>
          <a:blip r:embed="rId3"/>
          <a:stretch>
            <a:fillRect/>
          </a:stretch>
        </p:blipFill>
        <p:spPr>
          <a:xfrm>
            <a:off x="5230014" y="591596"/>
            <a:ext cx="6300853" cy="5674806"/>
          </a:xfrm>
          <a:prstGeom prst="rect">
            <a:avLst/>
          </a:prstGeom>
        </p:spPr>
      </p:pic>
    </p:spTree>
    <p:extLst>
      <p:ext uri="{BB962C8B-B14F-4D97-AF65-F5344CB8AC3E}">
        <p14:creationId xmlns:p14="http://schemas.microsoft.com/office/powerpoint/2010/main" val="100514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3"/>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9682" name="Rectangle 2"/>
          <p:cNvSpPr>
            <a:spLocks noGrp="1" noChangeArrowheads="1"/>
          </p:cNvSpPr>
          <p:nvPr>
            <p:ph type="title"/>
          </p:nvPr>
        </p:nvSpPr>
        <p:spPr>
          <a:xfrm>
            <a:off x="711200" y="697832"/>
            <a:ext cx="10769600" cy="914400"/>
          </a:xfrm>
        </p:spPr>
        <p:txBody>
          <a:bodyPr>
            <a:normAutofit/>
          </a:bodyPr>
          <a:lstStyle/>
          <a:p>
            <a:r>
              <a:rPr lang="en-IE" sz="2400" dirty="0"/>
              <a:t>Cognitive biases: Beware!! </a:t>
            </a:r>
          </a:p>
        </p:txBody>
      </p:sp>
      <p:sp>
        <p:nvSpPr>
          <p:cNvPr id="1479684" name="Rectangle 4"/>
          <p:cNvSpPr>
            <a:spLocks noGrp="1" noChangeArrowheads="1"/>
          </p:cNvSpPr>
          <p:nvPr>
            <p:ph type="body" idx="4294967295"/>
          </p:nvPr>
        </p:nvSpPr>
        <p:spPr>
          <a:xfrm>
            <a:off x="711200" y="1446027"/>
            <a:ext cx="10769600" cy="4858519"/>
          </a:xfrm>
        </p:spPr>
        <p:txBody>
          <a:bodyPr>
            <a:normAutofit fontScale="70000" lnSpcReduction="20000"/>
          </a:bodyPr>
          <a:lstStyle/>
          <a:p>
            <a:pPr indent="361950">
              <a:lnSpc>
                <a:spcPct val="150000"/>
              </a:lnSpc>
              <a:spcBef>
                <a:spcPts val="600"/>
              </a:spcBef>
              <a:spcAft>
                <a:spcPts val="600"/>
              </a:spcAft>
              <a:buFont typeface="Wingdings" pitchFamily="2" charset="2"/>
              <a:buChar char="Ø"/>
            </a:pPr>
            <a:r>
              <a:rPr lang="en-IE" sz="3600" dirty="0"/>
              <a:t>Mindless taking of the first step</a:t>
            </a:r>
          </a:p>
          <a:p>
            <a:pPr indent="361950">
              <a:lnSpc>
                <a:spcPct val="150000"/>
              </a:lnSpc>
              <a:spcBef>
                <a:spcPts val="600"/>
              </a:spcBef>
              <a:spcAft>
                <a:spcPts val="600"/>
              </a:spcAft>
              <a:buFont typeface="Wingdings" pitchFamily="2" charset="2"/>
              <a:buChar char="Ø"/>
            </a:pPr>
            <a:r>
              <a:rPr lang="en-IE" sz="3600" dirty="0"/>
              <a:t>Dehumanisation of others</a:t>
            </a:r>
          </a:p>
          <a:p>
            <a:pPr indent="361950">
              <a:lnSpc>
                <a:spcPct val="150000"/>
              </a:lnSpc>
              <a:spcBef>
                <a:spcPts val="600"/>
              </a:spcBef>
              <a:spcAft>
                <a:spcPts val="600"/>
              </a:spcAft>
              <a:buFont typeface="Wingdings" pitchFamily="2" charset="2"/>
              <a:buChar char="Ø"/>
            </a:pPr>
            <a:r>
              <a:rPr lang="en-IE" sz="3600" dirty="0"/>
              <a:t>De-individuation of self (anonymity)</a:t>
            </a:r>
          </a:p>
          <a:p>
            <a:pPr indent="361950">
              <a:lnSpc>
                <a:spcPct val="150000"/>
              </a:lnSpc>
              <a:spcBef>
                <a:spcPts val="600"/>
              </a:spcBef>
              <a:spcAft>
                <a:spcPts val="600"/>
              </a:spcAft>
              <a:buFont typeface="Wingdings" pitchFamily="2" charset="2"/>
              <a:buChar char="Ø"/>
            </a:pPr>
            <a:r>
              <a:rPr lang="en-IE" sz="3600" dirty="0"/>
              <a:t>Diffusion of personal responsibility </a:t>
            </a:r>
          </a:p>
          <a:p>
            <a:pPr indent="361950">
              <a:lnSpc>
                <a:spcPct val="150000"/>
              </a:lnSpc>
              <a:spcBef>
                <a:spcPts val="600"/>
              </a:spcBef>
              <a:spcAft>
                <a:spcPts val="600"/>
              </a:spcAft>
              <a:buFont typeface="Wingdings" pitchFamily="2" charset="2"/>
              <a:buChar char="Ø"/>
            </a:pPr>
            <a:r>
              <a:rPr lang="en-IE" sz="3600" dirty="0"/>
              <a:t>Blind obedience to authority </a:t>
            </a:r>
          </a:p>
          <a:p>
            <a:pPr indent="361950">
              <a:lnSpc>
                <a:spcPct val="150000"/>
              </a:lnSpc>
              <a:spcBef>
                <a:spcPts val="600"/>
              </a:spcBef>
              <a:spcAft>
                <a:spcPts val="600"/>
              </a:spcAft>
              <a:buFont typeface="Wingdings" pitchFamily="2" charset="2"/>
              <a:buChar char="Ø"/>
            </a:pPr>
            <a:r>
              <a:rPr lang="en-IE" sz="3600" dirty="0"/>
              <a:t>Uncritical conformity to Group Norms (‘Groupthink’)</a:t>
            </a:r>
          </a:p>
          <a:p>
            <a:pPr indent="361950">
              <a:lnSpc>
                <a:spcPct val="150000"/>
              </a:lnSpc>
              <a:spcBef>
                <a:spcPts val="600"/>
              </a:spcBef>
              <a:spcAft>
                <a:spcPts val="600"/>
              </a:spcAft>
              <a:buFont typeface="Wingdings" pitchFamily="2" charset="2"/>
              <a:buChar char="Ø"/>
            </a:pPr>
            <a:r>
              <a:rPr lang="en-IE" sz="3600" dirty="0"/>
              <a:t>Passive tolerance of evil through inaction or indifference</a:t>
            </a:r>
            <a:endParaRPr lang="en-IE" sz="1400" dirty="0"/>
          </a:p>
          <a:p>
            <a:pPr indent="361950" algn="r">
              <a:lnSpc>
                <a:spcPct val="120000"/>
              </a:lnSpc>
              <a:spcBef>
                <a:spcPts val="0"/>
              </a:spcBef>
              <a:buNone/>
            </a:pPr>
            <a:r>
              <a:rPr lang="en-IE" sz="1600" i="1" dirty="0"/>
              <a:t>The Lucifer Effect: understanding how good people turn evil</a:t>
            </a:r>
          </a:p>
          <a:p>
            <a:pPr indent="361950" algn="r">
              <a:lnSpc>
                <a:spcPct val="120000"/>
              </a:lnSpc>
              <a:spcBef>
                <a:spcPts val="0"/>
              </a:spcBef>
              <a:buNone/>
            </a:pPr>
            <a:r>
              <a:rPr lang="en-IE" sz="1600" i="1" dirty="0"/>
              <a:t>Philip Zimbardo</a:t>
            </a:r>
            <a:endParaRPr lang="en-IE" sz="1600" dirty="0"/>
          </a:p>
        </p:txBody>
      </p:sp>
      <p:sp>
        <p:nvSpPr>
          <p:cNvPr id="1479683" name="Rectangle 3"/>
          <p:cNvSpPr>
            <a:spLocks noChangeArrowheads="1"/>
          </p:cNvSpPr>
          <p:nvPr/>
        </p:nvSpPr>
        <p:spPr bwMode="blackWhite">
          <a:xfrm>
            <a:off x="1524000" y="2476601"/>
            <a:ext cx="129618" cy="307777"/>
          </a:xfrm>
          <a:prstGeom prst="rect">
            <a:avLst/>
          </a:prstGeom>
          <a:noFill/>
          <a:ln w="9525" algn="ctr">
            <a:noFill/>
            <a:miter lim="800000"/>
            <a:headEnd/>
            <a:tailEnd/>
          </a:ln>
          <a:effectLst/>
        </p:spPr>
        <p:txBody>
          <a:bodyPr wrap="none" lIns="63500" tIns="0" rIns="64800" bIns="0" anchor="ctr">
            <a:spAutoFit/>
          </a:bodyPr>
          <a:lstStyle/>
          <a:p>
            <a:pPr fontAlgn="base">
              <a:spcBef>
                <a:spcPct val="20000"/>
              </a:spcBef>
              <a:spcAft>
                <a:spcPct val="20000"/>
              </a:spcAft>
              <a:buSzPct val="90000"/>
            </a:pPr>
            <a:endParaRPr lang="en-IE" sz="2000" dirty="0">
              <a:solidFill>
                <a:srgbClr val="8D9C00"/>
              </a:solidFill>
            </a:endParaRPr>
          </a:p>
        </p:txBody>
      </p:sp>
    </p:spTree>
    <p:extLst>
      <p:ext uri="{BB962C8B-B14F-4D97-AF65-F5344CB8AC3E}">
        <p14:creationId xmlns:p14="http://schemas.microsoft.com/office/powerpoint/2010/main" val="6292697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9E3125C-D31D-8182-0E25-297F17FED67F}"/>
              </a:ext>
            </a:extLst>
          </p:cNvPr>
          <p:cNvSpPr>
            <a:spLocks noGrp="1"/>
          </p:cNvSpPr>
          <p:nvPr>
            <p:ph type="ftr" sz="quarter" idx="11"/>
          </p:nvPr>
        </p:nvSpPr>
        <p:spPr/>
        <p:txBody>
          <a:bodyPr/>
          <a:lstStyle/>
          <a:p>
            <a:endParaRPr lang="en-IE" dirty="0"/>
          </a:p>
        </p:txBody>
      </p:sp>
      <p:pic>
        <p:nvPicPr>
          <p:cNvPr id="4" name="Picture 3">
            <a:extLst>
              <a:ext uri="{FF2B5EF4-FFF2-40B4-BE49-F238E27FC236}">
                <a16:creationId xmlns:a16="http://schemas.microsoft.com/office/drawing/2014/main" id="{D362A949-35CC-B06B-1BB4-474A0AB237F6}"/>
              </a:ext>
            </a:extLst>
          </p:cNvPr>
          <p:cNvPicPr>
            <a:picLocks noChangeAspect="1"/>
          </p:cNvPicPr>
          <p:nvPr/>
        </p:nvPicPr>
        <p:blipFill>
          <a:blip r:embed="rId2"/>
          <a:stretch>
            <a:fillRect/>
          </a:stretch>
        </p:blipFill>
        <p:spPr>
          <a:xfrm>
            <a:off x="562062" y="543022"/>
            <a:ext cx="10893105" cy="5671175"/>
          </a:xfrm>
          <a:prstGeom prst="rect">
            <a:avLst/>
          </a:prstGeom>
        </p:spPr>
      </p:pic>
      <p:pic>
        <p:nvPicPr>
          <p:cNvPr id="8" name="Picture 7">
            <a:extLst>
              <a:ext uri="{FF2B5EF4-FFF2-40B4-BE49-F238E27FC236}">
                <a16:creationId xmlns:a16="http://schemas.microsoft.com/office/drawing/2014/main" id="{FCA63D2C-A279-FF4C-05FD-978AFAC0C7AD}"/>
              </a:ext>
            </a:extLst>
          </p:cNvPr>
          <p:cNvPicPr>
            <a:picLocks noChangeAspect="1"/>
          </p:cNvPicPr>
          <p:nvPr/>
        </p:nvPicPr>
        <p:blipFill>
          <a:blip r:embed="rId3"/>
          <a:stretch>
            <a:fillRect/>
          </a:stretch>
        </p:blipFill>
        <p:spPr>
          <a:xfrm>
            <a:off x="1424539" y="-33927"/>
            <a:ext cx="9652029" cy="6825074"/>
          </a:xfrm>
          <a:prstGeom prst="rect">
            <a:avLst/>
          </a:prstGeom>
          <a:ln>
            <a:solidFill>
              <a:srgbClr val="002060"/>
            </a:solidFill>
          </a:ln>
        </p:spPr>
      </p:pic>
    </p:spTree>
    <p:extLst>
      <p:ext uri="{BB962C8B-B14F-4D97-AF65-F5344CB8AC3E}">
        <p14:creationId xmlns:p14="http://schemas.microsoft.com/office/powerpoint/2010/main" val="2128897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2EFC20E-32A5-4245-3CC1-59CB39AF5D85}"/>
              </a:ext>
            </a:extLst>
          </p:cNvPr>
          <p:cNvSpPr>
            <a:spLocks noGrp="1"/>
          </p:cNvSpPr>
          <p:nvPr>
            <p:ph type="ftr" sz="quarter" idx="11"/>
          </p:nvPr>
        </p:nvSpPr>
        <p:spPr/>
        <p:txBody>
          <a:bodyPr/>
          <a:lstStyle/>
          <a:p>
            <a:endParaRPr lang="en-IE" dirty="0"/>
          </a:p>
        </p:txBody>
      </p:sp>
      <p:grpSp>
        <p:nvGrpSpPr>
          <p:cNvPr id="3" name="Group 2">
            <a:extLst>
              <a:ext uri="{FF2B5EF4-FFF2-40B4-BE49-F238E27FC236}">
                <a16:creationId xmlns:a16="http://schemas.microsoft.com/office/drawing/2014/main" id="{B7856991-226F-5CC2-B006-E520BA9A7E1B}"/>
              </a:ext>
            </a:extLst>
          </p:cNvPr>
          <p:cNvGrpSpPr/>
          <p:nvPr/>
        </p:nvGrpSpPr>
        <p:grpSpPr>
          <a:xfrm>
            <a:off x="1018261" y="724806"/>
            <a:ext cx="5992139" cy="5408388"/>
            <a:chOff x="0" y="0"/>
            <a:chExt cx="7560840" cy="5754268"/>
          </a:xfrm>
        </p:grpSpPr>
        <p:pic>
          <p:nvPicPr>
            <p:cNvPr id="4" name="Picture 3">
              <a:extLst>
                <a:ext uri="{FF2B5EF4-FFF2-40B4-BE49-F238E27FC236}">
                  <a16:creationId xmlns:a16="http://schemas.microsoft.com/office/drawing/2014/main" id="{39285E52-A5B9-3CE1-5860-59C02EF73646}"/>
                </a:ext>
              </a:extLst>
            </p:cNvPr>
            <p:cNvPicPr>
              <a:picLocks noChangeAspect="1" noChangeArrowheads="1"/>
            </p:cNvPicPr>
            <p:nvPr/>
          </p:nvPicPr>
          <p:blipFill>
            <a:blip r:embed="rId2" cstate="print"/>
            <a:srcRect l="14466" t="11925" r="18794" b="6806"/>
            <a:stretch>
              <a:fillRect/>
            </a:stretch>
          </p:blipFill>
          <p:spPr bwMode="auto">
            <a:xfrm>
              <a:off x="0" y="0"/>
              <a:ext cx="7560840" cy="5754268"/>
            </a:xfrm>
            <a:prstGeom prst="rect">
              <a:avLst/>
            </a:prstGeom>
            <a:noFill/>
            <a:ln w="9525">
              <a:noFill/>
              <a:miter lim="800000"/>
              <a:headEnd/>
              <a:tailEnd/>
            </a:ln>
          </p:spPr>
        </p:pic>
        <p:sp>
          <p:nvSpPr>
            <p:cNvPr id="5" name="Oval 4">
              <a:extLst>
                <a:ext uri="{FF2B5EF4-FFF2-40B4-BE49-F238E27FC236}">
                  <a16:creationId xmlns:a16="http://schemas.microsoft.com/office/drawing/2014/main" id="{65778921-7B74-093F-7B72-477A255FB47D}"/>
                </a:ext>
              </a:extLst>
            </p:cNvPr>
            <p:cNvSpPr/>
            <p:nvPr/>
          </p:nvSpPr>
          <p:spPr bwMode="ltGray">
            <a:xfrm>
              <a:off x="2504609" y="2664296"/>
              <a:ext cx="2607961" cy="1224135"/>
            </a:xfrm>
            <a:prstGeom prst="ellipse">
              <a:avLst/>
            </a:prstGeom>
            <a:solidFill>
              <a:schemeClr val="accent4">
                <a:lumMod val="60000"/>
                <a:lumOff val="4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107000"/>
                </a:lnSpc>
                <a:spcAft>
                  <a:spcPts val="800"/>
                </a:spcAft>
              </a:pPr>
              <a:r>
                <a:rPr lang="en-IE" sz="900" b="1" kern="1200">
                  <a:solidFill>
                    <a:srgbClr val="1F4E79"/>
                  </a:solidFill>
                  <a:effectLst/>
                  <a:latin typeface="Georgia" panose="02040502050405020303" pitchFamily="18" charset="0"/>
                  <a:ea typeface="Calibri" panose="020F0502020204030204" pitchFamily="34" charset="0"/>
                  <a:cs typeface="Times New Roman" panose="02020603050405020304" pitchFamily="18" charset="0"/>
                </a:rPr>
                <a:t>10 questions </a:t>
              </a:r>
              <a:endParaRPr lang="en-IE" sz="1000">
                <a:effectLst/>
                <a:latin typeface="Georgia" panose="02040502050405020303" pitchFamily="18" charset="0"/>
                <a:ea typeface="Calibri" panose="020F0502020204030204" pitchFamily="34" charset="0"/>
                <a:cs typeface="Times New Roman" panose="02020603050405020304" pitchFamily="18" charset="0"/>
              </a:endParaRPr>
            </a:p>
          </p:txBody>
        </p:sp>
      </p:grpSp>
      <p:pic>
        <p:nvPicPr>
          <p:cNvPr id="7" name="Picture 6">
            <a:extLst>
              <a:ext uri="{FF2B5EF4-FFF2-40B4-BE49-F238E27FC236}">
                <a16:creationId xmlns:a16="http://schemas.microsoft.com/office/drawing/2014/main" id="{D40A65EE-D1F9-9860-54B2-E4A959CE16C3}"/>
              </a:ext>
            </a:extLst>
          </p:cNvPr>
          <p:cNvPicPr>
            <a:picLocks noChangeAspect="1"/>
          </p:cNvPicPr>
          <p:nvPr/>
        </p:nvPicPr>
        <p:blipFill>
          <a:blip r:embed="rId3"/>
          <a:stretch>
            <a:fillRect/>
          </a:stretch>
        </p:blipFill>
        <p:spPr>
          <a:xfrm>
            <a:off x="1217396" y="0"/>
            <a:ext cx="9757207" cy="6858000"/>
          </a:xfrm>
          <a:prstGeom prst="rect">
            <a:avLst/>
          </a:prstGeom>
          <a:noFill/>
          <a:ln>
            <a:solidFill>
              <a:schemeClr val="accent5">
                <a:lumMod val="50000"/>
              </a:schemeClr>
            </a:solidFill>
          </a:ln>
        </p:spPr>
      </p:pic>
    </p:spTree>
    <p:extLst>
      <p:ext uri="{BB962C8B-B14F-4D97-AF65-F5344CB8AC3E}">
        <p14:creationId xmlns:p14="http://schemas.microsoft.com/office/powerpoint/2010/main" val="110944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C5A4CAD-857E-4007-8AF3-CAABBF40F41E}"/>
              </a:ext>
            </a:extLst>
          </p:cNvPr>
          <p:cNvSpPr>
            <a:spLocks noGrp="1"/>
          </p:cNvSpPr>
          <p:nvPr>
            <p:ph type="title"/>
          </p:nvPr>
        </p:nvSpPr>
        <p:spPr/>
        <p:txBody>
          <a:bodyPr>
            <a:normAutofit/>
          </a:bodyPr>
          <a:lstStyle/>
          <a:p>
            <a:r>
              <a:rPr lang="en-IE" sz="2400" dirty="0"/>
              <a:t>Refining the Board’s definition of Risk Appetite</a:t>
            </a:r>
          </a:p>
        </p:txBody>
      </p:sp>
      <p:sp>
        <p:nvSpPr>
          <p:cNvPr id="2" name="Footer Placeholder 1">
            <a:extLst>
              <a:ext uri="{FF2B5EF4-FFF2-40B4-BE49-F238E27FC236}">
                <a16:creationId xmlns:a16="http://schemas.microsoft.com/office/drawing/2014/main" id="{D859853E-EF43-4FEE-8EC9-E892E8EE324E}"/>
              </a:ext>
            </a:extLst>
          </p:cNvPr>
          <p:cNvSpPr>
            <a:spLocks noGrp="1"/>
          </p:cNvSpPr>
          <p:nvPr>
            <p:ph type="ftr" sz="quarter" idx="11"/>
          </p:nvPr>
        </p:nvSpPr>
        <p:spPr/>
        <p:txBody>
          <a:bodyPr/>
          <a:lstStyle/>
          <a:p>
            <a:endParaRPr lang="en-IE" dirty="0"/>
          </a:p>
        </p:txBody>
      </p:sp>
      <p:pic>
        <p:nvPicPr>
          <p:cNvPr id="7" name="Picture 6">
            <a:extLst>
              <a:ext uri="{FF2B5EF4-FFF2-40B4-BE49-F238E27FC236}">
                <a16:creationId xmlns:a16="http://schemas.microsoft.com/office/drawing/2014/main" id="{05DFD78E-4829-44E7-B400-7678C55053BE}"/>
              </a:ext>
            </a:extLst>
          </p:cNvPr>
          <p:cNvPicPr>
            <a:picLocks noChangeAspect="1"/>
          </p:cNvPicPr>
          <p:nvPr/>
        </p:nvPicPr>
        <p:blipFill rotWithShape="1">
          <a:blip r:embed="rId2"/>
          <a:srcRect r="6472" b="2374"/>
          <a:stretch/>
        </p:blipFill>
        <p:spPr>
          <a:xfrm>
            <a:off x="566929" y="739540"/>
            <a:ext cx="11625071" cy="5548498"/>
          </a:xfrm>
          <a:prstGeom prst="rect">
            <a:avLst/>
          </a:prstGeom>
        </p:spPr>
      </p:pic>
      <p:sp>
        <p:nvSpPr>
          <p:cNvPr id="3" name="Rectangle 2">
            <a:extLst>
              <a:ext uri="{FF2B5EF4-FFF2-40B4-BE49-F238E27FC236}">
                <a16:creationId xmlns:a16="http://schemas.microsoft.com/office/drawing/2014/main" id="{0DE975A0-AD06-9126-D78C-B3F5C9A71A33}"/>
              </a:ext>
            </a:extLst>
          </p:cNvPr>
          <p:cNvSpPr/>
          <p:nvPr/>
        </p:nvSpPr>
        <p:spPr>
          <a:xfrm>
            <a:off x="1766047" y="1030941"/>
            <a:ext cx="1810871" cy="52601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Rectangle 3">
            <a:extLst>
              <a:ext uri="{FF2B5EF4-FFF2-40B4-BE49-F238E27FC236}">
                <a16:creationId xmlns:a16="http://schemas.microsoft.com/office/drawing/2014/main" id="{F9A13534-3E46-3999-2F96-3A88D9A171D1}"/>
              </a:ext>
            </a:extLst>
          </p:cNvPr>
          <p:cNvSpPr/>
          <p:nvPr/>
        </p:nvSpPr>
        <p:spPr>
          <a:xfrm>
            <a:off x="5407808" y="739540"/>
            <a:ext cx="5519745" cy="55484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6" name="Content Placeholder 5" descr="A black background with purple dots&#10;&#10;Description automatically generated">
            <a:extLst>
              <a:ext uri="{FF2B5EF4-FFF2-40B4-BE49-F238E27FC236}">
                <a16:creationId xmlns:a16="http://schemas.microsoft.com/office/drawing/2014/main" id="{F623D206-6F1D-3706-61D8-33A67C8F978A}"/>
              </a:ext>
            </a:extLst>
          </p:cNvPr>
          <p:cNvPicPr preferRelativeResize="0">
            <a:picLocks noGrp="1"/>
          </p:cNvPicPr>
          <p:nvPr>
            <p:ph idx="1"/>
          </p:nvPr>
        </p:nvPicPr>
        <p:blipFill>
          <a:blip r:embed="rId3">
            <a:extLst>
              <a:ext uri="{28A0092B-C50C-407E-A947-70E740481C1C}">
                <a14:useLocalDpi xmlns:a14="http://schemas.microsoft.com/office/drawing/2010/main" val="0"/>
              </a:ext>
            </a:extLst>
          </a:blip>
          <a:srcRect l="26970" r="38866"/>
          <a:stretch/>
        </p:blipFill>
        <p:spPr>
          <a:xfrm>
            <a:off x="11213212" y="82646"/>
            <a:ext cx="709127" cy="1037820"/>
          </a:xfrm>
        </p:spPr>
      </p:pic>
    </p:spTree>
    <p:extLst>
      <p:ext uri="{BB962C8B-B14F-4D97-AF65-F5344CB8AC3E}">
        <p14:creationId xmlns:p14="http://schemas.microsoft.com/office/powerpoint/2010/main" val="338033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23AE6CE-4079-49C2-8942-D6110AD4AAD0}"/>
              </a:ext>
            </a:extLst>
          </p:cNvPr>
          <p:cNvSpPr>
            <a:spLocks noGrp="1"/>
          </p:cNvSpPr>
          <p:nvPr>
            <p:ph type="ftr" sz="quarter" idx="11"/>
          </p:nvPr>
        </p:nvSpPr>
        <p:spPr/>
        <p:txBody>
          <a:bodyPr/>
          <a:lstStyle/>
          <a:p>
            <a:endParaRPr lang="en-IE" dirty="0"/>
          </a:p>
        </p:txBody>
      </p:sp>
      <p:sp>
        <p:nvSpPr>
          <p:cNvPr id="10" name="Title 9">
            <a:extLst>
              <a:ext uri="{FF2B5EF4-FFF2-40B4-BE49-F238E27FC236}">
                <a16:creationId xmlns:a16="http://schemas.microsoft.com/office/drawing/2014/main" id="{97F7DC80-83A4-4FE2-BB34-E674D741B2D7}"/>
              </a:ext>
            </a:extLst>
          </p:cNvPr>
          <p:cNvSpPr>
            <a:spLocks noGrp="1"/>
          </p:cNvSpPr>
          <p:nvPr>
            <p:ph type="title"/>
          </p:nvPr>
        </p:nvSpPr>
        <p:spPr/>
        <p:txBody>
          <a:bodyPr>
            <a:normAutofit/>
          </a:bodyPr>
          <a:lstStyle/>
          <a:p>
            <a:r>
              <a:rPr lang="en-IE" sz="2400" dirty="0"/>
              <a:t>Risk Appetite Statement – definitions</a:t>
            </a:r>
          </a:p>
        </p:txBody>
      </p:sp>
      <p:pic>
        <p:nvPicPr>
          <p:cNvPr id="2" name="Picture 1">
            <a:extLst>
              <a:ext uri="{FF2B5EF4-FFF2-40B4-BE49-F238E27FC236}">
                <a16:creationId xmlns:a16="http://schemas.microsoft.com/office/drawing/2014/main" id="{76F4B57E-62DA-61B3-7F1C-A727FB348332}"/>
              </a:ext>
            </a:extLst>
          </p:cNvPr>
          <p:cNvPicPr>
            <a:picLocks noChangeAspect="1"/>
          </p:cNvPicPr>
          <p:nvPr/>
        </p:nvPicPr>
        <p:blipFill>
          <a:blip r:embed="rId2"/>
          <a:stretch>
            <a:fillRect/>
          </a:stretch>
        </p:blipFill>
        <p:spPr>
          <a:xfrm>
            <a:off x="838199" y="933006"/>
            <a:ext cx="10818831" cy="5308305"/>
          </a:xfrm>
          <a:prstGeom prst="rect">
            <a:avLst/>
          </a:prstGeom>
        </p:spPr>
      </p:pic>
    </p:spTree>
    <p:extLst>
      <p:ext uri="{BB962C8B-B14F-4D97-AF65-F5344CB8AC3E}">
        <p14:creationId xmlns:p14="http://schemas.microsoft.com/office/powerpoint/2010/main" val="12032303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71840D-E5C2-8B17-F0F1-A840DDF9149F}"/>
              </a:ext>
            </a:extLst>
          </p:cNvPr>
          <p:cNvSpPr>
            <a:spLocks noGrp="1"/>
          </p:cNvSpPr>
          <p:nvPr>
            <p:ph type="title"/>
          </p:nvPr>
        </p:nvSpPr>
        <p:spPr/>
        <p:txBody>
          <a:bodyPr>
            <a:normAutofit/>
          </a:bodyPr>
          <a:lstStyle/>
          <a:p>
            <a:r>
              <a:rPr lang="en-IE" sz="2400" dirty="0"/>
              <a:t>Insights from Case Studies </a:t>
            </a:r>
          </a:p>
        </p:txBody>
      </p:sp>
      <p:sp>
        <p:nvSpPr>
          <p:cNvPr id="2" name="Footer Placeholder 1">
            <a:extLst>
              <a:ext uri="{FF2B5EF4-FFF2-40B4-BE49-F238E27FC236}">
                <a16:creationId xmlns:a16="http://schemas.microsoft.com/office/drawing/2014/main" id="{3529F6F7-6093-E37F-E44F-19834DCB7B05}"/>
              </a:ext>
            </a:extLst>
          </p:cNvPr>
          <p:cNvSpPr>
            <a:spLocks noGrp="1"/>
          </p:cNvSpPr>
          <p:nvPr>
            <p:ph type="ftr" sz="quarter" idx="11"/>
          </p:nvPr>
        </p:nvSpPr>
        <p:spPr/>
        <p:txBody>
          <a:bodyPr/>
          <a:lstStyle/>
          <a:p>
            <a:endParaRPr lang="en-IE" dirty="0"/>
          </a:p>
        </p:txBody>
      </p:sp>
      <p:graphicFrame>
        <p:nvGraphicFramePr>
          <p:cNvPr id="7" name="Table 6">
            <a:extLst>
              <a:ext uri="{FF2B5EF4-FFF2-40B4-BE49-F238E27FC236}">
                <a16:creationId xmlns:a16="http://schemas.microsoft.com/office/drawing/2014/main" id="{254382FF-E47A-1BF2-AF11-AC334D0563D8}"/>
              </a:ext>
            </a:extLst>
          </p:cNvPr>
          <p:cNvGraphicFramePr>
            <a:graphicFrameLocks noGrp="1"/>
          </p:cNvGraphicFramePr>
          <p:nvPr>
            <p:extLst>
              <p:ext uri="{D42A27DB-BD31-4B8C-83A1-F6EECF244321}">
                <p14:modId xmlns:p14="http://schemas.microsoft.com/office/powerpoint/2010/main" val="3210508465"/>
              </p:ext>
            </p:extLst>
          </p:nvPr>
        </p:nvGraphicFramePr>
        <p:xfrm>
          <a:off x="838199" y="925853"/>
          <a:ext cx="10515600" cy="5223933"/>
        </p:xfrm>
        <a:graphic>
          <a:graphicData uri="http://schemas.openxmlformats.org/drawingml/2006/table">
            <a:tbl>
              <a:tblPr firstRow="1" bandRow="1">
                <a:tableStyleId>{5C22544A-7EE6-4342-B048-85BDC9FD1C3A}</a:tableStyleId>
              </a:tblPr>
              <a:tblGrid>
                <a:gridCol w="2048436">
                  <a:extLst>
                    <a:ext uri="{9D8B030D-6E8A-4147-A177-3AD203B41FA5}">
                      <a16:colId xmlns:a16="http://schemas.microsoft.com/office/drawing/2014/main" val="122539681"/>
                    </a:ext>
                  </a:extLst>
                </a:gridCol>
                <a:gridCol w="8467164">
                  <a:extLst>
                    <a:ext uri="{9D8B030D-6E8A-4147-A177-3AD203B41FA5}">
                      <a16:colId xmlns:a16="http://schemas.microsoft.com/office/drawing/2014/main" val="1559206403"/>
                    </a:ext>
                  </a:extLst>
                </a:gridCol>
              </a:tblGrid>
              <a:tr h="580437">
                <a:tc>
                  <a:txBody>
                    <a:bodyPr/>
                    <a:lstStyle/>
                    <a:p>
                      <a:endParaRPr lang="en-IE"/>
                    </a:p>
                  </a:txBody>
                  <a:tcPr/>
                </a:tc>
                <a:tc>
                  <a:txBody>
                    <a:bodyPr/>
                    <a:lstStyle/>
                    <a:p>
                      <a:endParaRPr lang="en-IE"/>
                    </a:p>
                  </a:txBody>
                  <a:tcPr/>
                </a:tc>
                <a:extLst>
                  <a:ext uri="{0D108BD9-81ED-4DB2-BD59-A6C34878D82A}">
                    <a16:rowId xmlns:a16="http://schemas.microsoft.com/office/drawing/2014/main" val="1398738660"/>
                  </a:ext>
                </a:extLst>
              </a:tr>
              <a:tr h="580437">
                <a:tc>
                  <a:txBody>
                    <a:bodyPr/>
                    <a:lstStyle/>
                    <a:p>
                      <a:r>
                        <a:rPr lang="en-IE" sz="1600" b="1" dirty="0">
                          <a:solidFill>
                            <a:srgbClr val="002060"/>
                          </a:solidFill>
                          <a:latin typeface="Georgia" panose="02040502050405020303" pitchFamily="18" charset="0"/>
                        </a:rPr>
                        <a:t>BP Deep Water Horizon</a:t>
                      </a:r>
                    </a:p>
                  </a:txBody>
                  <a:tcPr anchor="ctr"/>
                </a:tc>
                <a:tc>
                  <a:txBody>
                    <a:bodyPr/>
                    <a:lstStyle/>
                    <a:p>
                      <a:endParaRPr lang="en-IE" dirty="0"/>
                    </a:p>
                  </a:txBody>
                  <a:tcPr/>
                </a:tc>
                <a:extLst>
                  <a:ext uri="{0D108BD9-81ED-4DB2-BD59-A6C34878D82A}">
                    <a16:rowId xmlns:a16="http://schemas.microsoft.com/office/drawing/2014/main" val="182856459"/>
                  </a:ext>
                </a:extLst>
              </a:tr>
              <a:tr h="580437">
                <a:tc>
                  <a:txBody>
                    <a:bodyPr/>
                    <a:lstStyle/>
                    <a:p>
                      <a:r>
                        <a:rPr lang="en-IE" sz="1600" b="1" dirty="0">
                          <a:solidFill>
                            <a:srgbClr val="002060"/>
                          </a:solidFill>
                          <a:latin typeface="Georgia" panose="02040502050405020303" pitchFamily="18" charset="0"/>
                        </a:rPr>
                        <a:t>VW </a:t>
                      </a:r>
                      <a:r>
                        <a:rPr lang="en-IE" sz="1600" b="1" dirty="0" err="1">
                          <a:solidFill>
                            <a:srgbClr val="002060"/>
                          </a:solidFill>
                          <a:latin typeface="Georgia" panose="02040502050405020303" pitchFamily="18" charset="0"/>
                        </a:rPr>
                        <a:t>DieselGate</a:t>
                      </a:r>
                      <a:endParaRPr lang="en-IE" sz="1600" b="1" dirty="0">
                        <a:solidFill>
                          <a:srgbClr val="002060"/>
                        </a:solidFill>
                        <a:latin typeface="Georgia" panose="02040502050405020303" pitchFamily="18" charset="0"/>
                      </a:endParaRPr>
                    </a:p>
                  </a:txBody>
                  <a:tcPr anchor="ctr"/>
                </a:tc>
                <a:tc>
                  <a:txBody>
                    <a:bodyPr/>
                    <a:lstStyle/>
                    <a:p>
                      <a:endParaRPr lang="en-IE"/>
                    </a:p>
                  </a:txBody>
                  <a:tcPr/>
                </a:tc>
                <a:extLst>
                  <a:ext uri="{0D108BD9-81ED-4DB2-BD59-A6C34878D82A}">
                    <a16:rowId xmlns:a16="http://schemas.microsoft.com/office/drawing/2014/main" val="3824915888"/>
                  </a:ext>
                </a:extLst>
              </a:tr>
              <a:tr h="580437">
                <a:tc>
                  <a:txBody>
                    <a:bodyPr/>
                    <a:lstStyle/>
                    <a:p>
                      <a:r>
                        <a:rPr lang="en-IE" sz="1600" b="1" dirty="0">
                          <a:solidFill>
                            <a:srgbClr val="002060"/>
                          </a:solidFill>
                          <a:latin typeface="Georgia" panose="02040502050405020303" pitchFamily="18" charset="0"/>
                        </a:rPr>
                        <a:t>Equifax</a:t>
                      </a:r>
                    </a:p>
                  </a:txBody>
                  <a:tcPr anchor="ctr"/>
                </a:tc>
                <a:tc>
                  <a:txBody>
                    <a:bodyPr/>
                    <a:lstStyle/>
                    <a:p>
                      <a:endParaRPr lang="en-IE"/>
                    </a:p>
                  </a:txBody>
                  <a:tcPr/>
                </a:tc>
                <a:extLst>
                  <a:ext uri="{0D108BD9-81ED-4DB2-BD59-A6C34878D82A}">
                    <a16:rowId xmlns:a16="http://schemas.microsoft.com/office/drawing/2014/main" val="3318185586"/>
                  </a:ext>
                </a:extLst>
              </a:tr>
              <a:tr h="580437">
                <a:tc>
                  <a:txBody>
                    <a:bodyPr/>
                    <a:lstStyle/>
                    <a:p>
                      <a:r>
                        <a:rPr lang="en-IE" sz="1600" b="1" dirty="0">
                          <a:solidFill>
                            <a:srgbClr val="002060"/>
                          </a:solidFill>
                          <a:latin typeface="Georgia" panose="02040502050405020303" pitchFamily="18" charset="0"/>
                        </a:rPr>
                        <a:t>Wells Fargo</a:t>
                      </a:r>
                    </a:p>
                  </a:txBody>
                  <a:tcPr anchor="ctr"/>
                </a:tc>
                <a:tc>
                  <a:txBody>
                    <a:bodyPr/>
                    <a:lstStyle/>
                    <a:p>
                      <a:endParaRPr lang="en-IE"/>
                    </a:p>
                  </a:txBody>
                  <a:tcPr/>
                </a:tc>
                <a:extLst>
                  <a:ext uri="{0D108BD9-81ED-4DB2-BD59-A6C34878D82A}">
                    <a16:rowId xmlns:a16="http://schemas.microsoft.com/office/drawing/2014/main" val="7487362"/>
                  </a:ext>
                </a:extLst>
              </a:tr>
              <a:tr h="580437">
                <a:tc>
                  <a:txBody>
                    <a:bodyPr/>
                    <a:lstStyle/>
                    <a:p>
                      <a:r>
                        <a:rPr lang="en-IE" sz="1600" b="1" dirty="0">
                          <a:solidFill>
                            <a:srgbClr val="002060"/>
                          </a:solidFill>
                          <a:latin typeface="Georgia" panose="02040502050405020303" pitchFamily="18" charset="0"/>
                        </a:rPr>
                        <a:t>Lehmann Brothers</a:t>
                      </a:r>
                    </a:p>
                  </a:txBody>
                  <a:tcPr anchor="ctr"/>
                </a:tc>
                <a:tc>
                  <a:txBody>
                    <a:bodyPr/>
                    <a:lstStyle/>
                    <a:p>
                      <a:endParaRPr lang="en-IE" dirty="0"/>
                    </a:p>
                  </a:txBody>
                  <a:tcPr/>
                </a:tc>
                <a:extLst>
                  <a:ext uri="{0D108BD9-81ED-4DB2-BD59-A6C34878D82A}">
                    <a16:rowId xmlns:a16="http://schemas.microsoft.com/office/drawing/2014/main" val="1674514329"/>
                  </a:ext>
                </a:extLst>
              </a:tr>
              <a:tr h="580437">
                <a:tc>
                  <a:txBody>
                    <a:bodyPr/>
                    <a:lstStyle/>
                    <a:p>
                      <a:r>
                        <a:rPr lang="en-IE" sz="1600" b="1" dirty="0">
                          <a:solidFill>
                            <a:srgbClr val="002060"/>
                          </a:solidFill>
                          <a:latin typeface="Georgia" panose="02040502050405020303" pitchFamily="18" charset="0"/>
                        </a:rPr>
                        <a:t>Boeing</a:t>
                      </a:r>
                    </a:p>
                  </a:txBody>
                  <a:tcPr anchor="ctr"/>
                </a:tc>
                <a:tc>
                  <a:txBody>
                    <a:bodyPr/>
                    <a:lstStyle/>
                    <a:p>
                      <a:endParaRPr lang="en-IE"/>
                    </a:p>
                  </a:txBody>
                  <a:tcPr/>
                </a:tc>
                <a:extLst>
                  <a:ext uri="{0D108BD9-81ED-4DB2-BD59-A6C34878D82A}">
                    <a16:rowId xmlns:a16="http://schemas.microsoft.com/office/drawing/2014/main" val="2973985397"/>
                  </a:ext>
                </a:extLst>
              </a:tr>
              <a:tr h="580437">
                <a:tc>
                  <a:txBody>
                    <a:bodyPr/>
                    <a:lstStyle/>
                    <a:p>
                      <a:r>
                        <a:rPr lang="en-IE" sz="1600" b="1" dirty="0">
                          <a:solidFill>
                            <a:srgbClr val="002060"/>
                          </a:solidFill>
                          <a:latin typeface="Georgia" panose="02040502050405020303" pitchFamily="18" charset="0"/>
                        </a:rPr>
                        <a:t>Cambridge Analytica</a:t>
                      </a:r>
                    </a:p>
                  </a:txBody>
                  <a:tcPr anchor="ctr"/>
                </a:tc>
                <a:tc>
                  <a:txBody>
                    <a:bodyPr/>
                    <a:lstStyle/>
                    <a:p>
                      <a:endParaRPr lang="en-IE"/>
                    </a:p>
                  </a:txBody>
                  <a:tcPr/>
                </a:tc>
                <a:extLst>
                  <a:ext uri="{0D108BD9-81ED-4DB2-BD59-A6C34878D82A}">
                    <a16:rowId xmlns:a16="http://schemas.microsoft.com/office/drawing/2014/main" val="2886232448"/>
                  </a:ext>
                </a:extLst>
              </a:tr>
              <a:tr h="580437">
                <a:tc>
                  <a:txBody>
                    <a:bodyPr/>
                    <a:lstStyle/>
                    <a:p>
                      <a:r>
                        <a:rPr lang="en-IE" sz="1600" b="1" dirty="0">
                          <a:solidFill>
                            <a:srgbClr val="002060"/>
                          </a:solidFill>
                          <a:latin typeface="Georgia" panose="02040502050405020303" pitchFamily="18" charset="0"/>
                        </a:rPr>
                        <a:t>UK Post Office </a:t>
                      </a:r>
                    </a:p>
                  </a:txBody>
                  <a:tcPr anchor="ctr"/>
                </a:tc>
                <a:tc>
                  <a:txBody>
                    <a:bodyPr/>
                    <a:lstStyle/>
                    <a:p>
                      <a:endParaRPr lang="en-IE" dirty="0"/>
                    </a:p>
                  </a:txBody>
                  <a:tcPr/>
                </a:tc>
                <a:extLst>
                  <a:ext uri="{0D108BD9-81ED-4DB2-BD59-A6C34878D82A}">
                    <a16:rowId xmlns:a16="http://schemas.microsoft.com/office/drawing/2014/main" val="2910359952"/>
                  </a:ext>
                </a:extLst>
              </a:tr>
            </a:tbl>
          </a:graphicData>
        </a:graphic>
      </p:graphicFrame>
    </p:spTree>
    <p:extLst>
      <p:ext uri="{BB962C8B-B14F-4D97-AF65-F5344CB8AC3E}">
        <p14:creationId xmlns:p14="http://schemas.microsoft.com/office/powerpoint/2010/main" val="5293047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71840D-E5C2-8B17-F0F1-A840DDF9149F}"/>
              </a:ext>
            </a:extLst>
          </p:cNvPr>
          <p:cNvSpPr>
            <a:spLocks noGrp="1"/>
          </p:cNvSpPr>
          <p:nvPr>
            <p:ph type="title"/>
          </p:nvPr>
        </p:nvSpPr>
        <p:spPr/>
        <p:txBody>
          <a:bodyPr>
            <a:normAutofit/>
          </a:bodyPr>
          <a:lstStyle/>
          <a:p>
            <a:r>
              <a:rPr lang="en-IE" sz="2400" dirty="0"/>
              <a:t>Insights from Risk Case Studies </a:t>
            </a:r>
          </a:p>
        </p:txBody>
      </p:sp>
      <p:sp>
        <p:nvSpPr>
          <p:cNvPr id="2" name="Footer Placeholder 1">
            <a:extLst>
              <a:ext uri="{FF2B5EF4-FFF2-40B4-BE49-F238E27FC236}">
                <a16:creationId xmlns:a16="http://schemas.microsoft.com/office/drawing/2014/main" id="{3529F6F7-6093-E37F-E44F-19834DCB7B05}"/>
              </a:ext>
            </a:extLst>
          </p:cNvPr>
          <p:cNvSpPr>
            <a:spLocks noGrp="1"/>
          </p:cNvSpPr>
          <p:nvPr>
            <p:ph type="ftr" sz="quarter" idx="11"/>
          </p:nvPr>
        </p:nvSpPr>
        <p:spPr/>
        <p:txBody>
          <a:bodyPr/>
          <a:lstStyle/>
          <a:p>
            <a:endParaRPr lang="en-IE" dirty="0"/>
          </a:p>
        </p:txBody>
      </p:sp>
      <p:graphicFrame>
        <p:nvGraphicFramePr>
          <p:cNvPr id="7" name="Table 6">
            <a:extLst>
              <a:ext uri="{FF2B5EF4-FFF2-40B4-BE49-F238E27FC236}">
                <a16:creationId xmlns:a16="http://schemas.microsoft.com/office/drawing/2014/main" id="{254382FF-E47A-1BF2-AF11-AC334D0563D8}"/>
              </a:ext>
            </a:extLst>
          </p:cNvPr>
          <p:cNvGraphicFramePr>
            <a:graphicFrameLocks noGrp="1"/>
          </p:cNvGraphicFramePr>
          <p:nvPr/>
        </p:nvGraphicFramePr>
        <p:xfrm>
          <a:off x="838198" y="925853"/>
          <a:ext cx="10717307" cy="5223933"/>
        </p:xfrm>
        <a:graphic>
          <a:graphicData uri="http://schemas.openxmlformats.org/drawingml/2006/table">
            <a:tbl>
              <a:tblPr firstRow="1" bandRow="1">
                <a:tableStyleId>{5C22544A-7EE6-4342-B048-85BDC9FD1C3A}</a:tableStyleId>
              </a:tblPr>
              <a:tblGrid>
                <a:gridCol w="2087728">
                  <a:extLst>
                    <a:ext uri="{9D8B030D-6E8A-4147-A177-3AD203B41FA5}">
                      <a16:colId xmlns:a16="http://schemas.microsoft.com/office/drawing/2014/main" val="122539681"/>
                    </a:ext>
                  </a:extLst>
                </a:gridCol>
                <a:gridCol w="8629579">
                  <a:extLst>
                    <a:ext uri="{9D8B030D-6E8A-4147-A177-3AD203B41FA5}">
                      <a16:colId xmlns:a16="http://schemas.microsoft.com/office/drawing/2014/main" val="1559206403"/>
                    </a:ext>
                  </a:extLst>
                </a:gridCol>
              </a:tblGrid>
              <a:tr h="580437">
                <a:tc>
                  <a:txBody>
                    <a:bodyPr/>
                    <a:lstStyle/>
                    <a:p>
                      <a:pPr algn="ctr"/>
                      <a:r>
                        <a:rPr lang="en-IE" dirty="0">
                          <a:latin typeface="Georgia" panose="02040502050405020303" pitchFamily="18" charset="0"/>
                        </a:rPr>
                        <a:t>Organisation </a:t>
                      </a:r>
                    </a:p>
                  </a:txBody>
                  <a:tcPr anchor="ctr"/>
                </a:tc>
                <a:tc>
                  <a:txBody>
                    <a:bodyPr/>
                    <a:lstStyle/>
                    <a:p>
                      <a:pPr algn="ctr"/>
                      <a:r>
                        <a:rPr lang="en-IE" dirty="0">
                          <a:latin typeface="Georgia" panose="02040502050405020303" pitchFamily="18" charset="0"/>
                        </a:rPr>
                        <a:t>Key insight </a:t>
                      </a:r>
                    </a:p>
                  </a:txBody>
                  <a:tcPr anchor="ctr"/>
                </a:tc>
                <a:extLst>
                  <a:ext uri="{0D108BD9-81ED-4DB2-BD59-A6C34878D82A}">
                    <a16:rowId xmlns:a16="http://schemas.microsoft.com/office/drawing/2014/main" val="1398738660"/>
                  </a:ext>
                </a:extLst>
              </a:tr>
              <a:tr h="580437">
                <a:tc>
                  <a:txBody>
                    <a:bodyPr/>
                    <a:lstStyle/>
                    <a:p>
                      <a:r>
                        <a:rPr lang="en-IE" sz="1600" b="1" dirty="0">
                          <a:solidFill>
                            <a:srgbClr val="002060"/>
                          </a:solidFill>
                          <a:latin typeface="Georgia" panose="02040502050405020303" pitchFamily="18" charset="0"/>
                        </a:rPr>
                        <a:t>BP Deep Water Horizon</a:t>
                      </a:r>
                    </a:p>
                  </a:txBody>
                  <a:tcPr anchor="ctr"/>
                </a:tc>
                <a:tc>
                  <a:txBody>
                    <a:bodyPr/>
                    <a:lstStyle/>
                    <a:p>
                      <a:r>
                        <a:rPr lang="en-IE" sz="1600" dirty="0">
                          <a:solidFill>
                            <a:srgbClr val="002060"/>
                          </a:solidFill>
                          <a:latin typeface="Georgia" panose="02040502050405020303" pitchFamily="18" charset="0"/>
                        </a:rPr>
                        <a:t>Prioritising cost-cutting and speed over safety; insufficient fail-safes</a:t>
                      </a:r>
                    </a:p>
                  </a:txBody>
                  <a:tcPr anchor="ctr"/>
                </a:tc>
                <a:extLst>
                  <a:ext uri="{0D108BD9-81ED-4DB2-BD59-A6C34878D82A}">
                    <a16:rowId xmlns:a16="http://schemas.microsoft.com/office/drawing/2014/main" val="182856459"/>
                  </a:ext>
                </a:extLst>
              </a:tr>
              <a:tr h="580437">
                <a:tc>
                  <a:txBody>
                    <a:bodyPr/>
                    <a:lstStyle/>
                    <a:p>
                      <a:r>
                        <a:rPr lang="en-IE" sz="1600" b="1" dirty="0">
                          <a:solidFill>
                            <a:srgbClr val="002060"/>
                          </a:solidFill>
                          <a:latin typeface="Georgia" panose="02040502050405020303" pitchFamily="18" charset="0"/>
                        </a:rPr>
                        <a:t>VW </a:t>
                      </a:r>
                      <a:r>
                        <a:rPr lang="en-IE" sz="1600" b="1" dirty="0" err="1">
                          <a:solidFill>
                            <a:srgbClr val="002060"/>
                          </a:solidFill>
                          <a:latin typeface="Georgia" panose="02040502050405020303" pitchFamily="18" charset="0"/>
                        </a:rPr>
                        <a:t>DieselGate</a:t>
                      </a:r>
                      <a:endParaRPr lang="en-IE" sz="1600" b="1" dirty="0">
                        <a:solidFill>
                          <a:srgbClr val="002060"/>
                        </a:solidFill>
                        <a:latin typeface="Georgia" panose="02040502050405020303" pitchFamily="18" charset="0"/>
                      </a:endParaRPr>
                    </a:p>
                  </a:txBody>
                  <a:tcPr anchor="ctr"/>
                </a:tc>
                <a:tc>
                  <a:txBody>
                    <a:bodyPr/>
                    <a:lstStyle/>
                    <a:p>
                      <a:r>
                        <a:rPr lang="en-IE" sz="1600" dirty="0">
                          <a:solidFill>
                            <a:srgbClr val="002060"/>
                          </a:solidFill>
                          <a:latin typeface="Georgia" panose="02040502050405020303" pitchFamily="18" charset="0"/>
                        </a:rPr>
                        <a:t>Culture promoting market dominance; tolerance of (/blindness to) systematic deception</a:t>
                      </a:r>
                    </a:p>
                  </a:txBody>
                  <a:tcPr anchor="ctr"/>
                </a:tc>
                <a:extLst>
                  <a:ext uri="{0D108BD9-81ED-4DB2-BD59-A6C34878D82A}">
                    <a16:rowId xmlns:a16="http://schemas.microsoft.com/office/drawing/2014/main" val="3824915888"/>
                  </a:ext>
                </a:extLst>
              </a:tr>
              <a:tr h="580437">
                <a:tc>
                  <a:txBody>
                    <a:bodyPr/>
                    <a:lstStyle/>
                    <a:p>
                      <a:r>
                        <a:rPr lang="en-IE" sz="1600" b="1" dirty="0">
                          <a:solidFill>
                            <a:srgbClr val="002060"/>
                          </a:solidFill>
                          <a:latin typeface="Georgia" panose="02040502050405020303" pitchFamily="18" charset="0"/>
                        </a:rPr>
                        <a:t>Equifax</a:t>
                      </a:r>
                    </a:p>
                  </a:txBody>
                  <a:tcPr anchor="ctr"/>
                </a:tc>
                <a:tc>
                  <a:txBody>
                    <a:bodyPr/>
                    <a:lstStyle/>
                    <a:p>
                      <a:r>
                        <a:rPr lang="en-US" sz="1600" dirty="0">
                          <a:solidFill>
                            <a:srgbClr val="002060"/>
                          </a:solidFill>
                          <a:latin typeface="Georgia" panose="02040502050405020303" pitchFamily="18" charset="0"/>
                        </a:rPr>
                        <a:t>Inadequate cybersecurity practices/delayed patching – disregard for personal data</a:t>
                      </a:r>
                      <a:endParaRPr lang="en-IE" sz="1600" dirty="0">
                        <a:solidFill>
                          <a:srgbClr val="002060"/>
                        </a:solidFill>
                        <a:latin typeface="Georgia" panose="02040502050405020303" pitchFamily="18" charset="0"/>
                      </a:endParaRPr>
                    </a:p>
                  </a:txBody>
                  <a:tcPr anchor="ctr"/>
                </a:tc>
                <a:extLst>
                  <a:ext uri="{0D108BD9-81ED-4DB2-BD59-A6C34878D82A}">
                    <a16:rowId xmlns:a16="http://schemas.microsoft.com/office/drawing/2014/main" val="3318185586"/>
                  </a:ext>
                </a:extLst>
              </a:tr>
              <a:tr h="580437">
                <a:tc>
                  <a:txBody>
                    <a:bodyPr/>
                    <a:lstStyle/>
                    <a:p>
                      <a:r>
                        <a:rPr lang="en-IE" sz="1600" b="1" dirty="0">
                          <a:solidFill>
                            <a:srgbClr val="002060"/>
                          </a:solidFill>
                          <a:latin typeface="Georgia" panose="02040502050405020303" pitchFamily="18" charset="0"/>
                        </a:rPr>
                        <a:t>Wells Fargo</a:t>
                      </a:r>
                    </a:p>
                  </a:txBody>
                  <a:tcPr anchor="ctr"/>
                </a:tc>
                <a:tc>
                  <a:txBody>
                    <a:bodyPr/>
                    <a:lstStyle/>
                    <a:p>
                      <a:r>
                        <a:rPr lang="en-US" sz="1600" dirty="0">
                          <a:solidFill>
                            <a:srgbClr val="002060"/>
                          </a:solidFill>
                          <a:latin typeface="Georgia" panose="02040502050405020303" pitchFamily="18" charset="0"/>
                        </a:rPr>
                        <a:t>Aggressive sales targets/incentives; toxic culture encouraged fraudulent account creation</a:t>
                      </a:r>
                      <a:endParaRPr lang="en-IE" sz="1600" dirty="0">
                        <a:solidFill>
                          <a:srgbClr val="002060"/>
                        </a:solidFill>
                        <a:latin typeface="Georgia" panose="02040502050405020303" pitchFamily="18" charset="0"/>
                      </a:endParaRPr>
                    </a:p>
                  </a:txBody>
                  <a:tcPr anchor="ctr"/>
                </a:tc>
                <a:extLst>
                  <a:ext uri="{0D108BD9-81ED-4DB2-BD59-A6C34878D82A}">
                    <a16:rowId xmlns:a16="http://schemas.microsoft.com/office/drawing/2014/main" val="7487362"/>
                  </a:ext>
                </a:extLst>
              </a:tr>
              <a:tr h="580437">
                <a:tc>
                  <a:txBody>
                    <a:bodyPr/>
                    <a:lstStyle/>
                    <a:p>
                      <a:r>
                        <a:rPr lang="en-IE" sz="1600" b="1" dirty="0">
                          <a:solidFill>
                            <a:srgbClr val="002060"/>
                          </a:solidFill>
                          <a:latin typeface="Georgia" panose="02040502050405020303" pitchFamily="18" charset="0"/>
                        </a:rPr>
                        <a:t>Lehmann Brothers</a:t>
                      </a:r>
                    </a:p>
                  </a:txBody>
                  <a:tcPr anchor="ctr"/>
                </a:tc>
                <a:tc>
                  <a:txBody>
                    <a:bodyPr/>
                    <a:lstStyle/>
                    <a:p>
                      <a:r>
                        <a:rPr lang="en-US" sz="1600" dirty="0">
                          <a:solidFill>
                            <a:srgbClr val="002060"/>
                          </a:solidFill>
                          <a:latin typeface="Georgia" panose="02040502050405020303" pitchFamily="18" charset="0"/>
                        </a:rPr>
                        <a:t>Excessive leverage/ overreliance on short-term funding ; underestimating systemic risks</a:t>
                      </a:r>
                      <a:endParaRPr lang="en-IE" sz="1600" dirty="0">
                        <a:solidFill>
                          <a:srgbClr val="002060"/>
                        </a:solidFill>
                        <a:latin typeface="Georgia" panose="02040502050405020303" pitchFamily="18" charset="0"/>
                      </a:endParaRPr>
                    </a:p>
                  </a:txBody>
                  <a:tcPr anchor="ctr"/>
                </a:tc>
                <a:extLst>
                  <a:ext uri="{0D108BD9-81ED-4DB2-BD59-A6C34878D82A}">
                    <a16:rowId xmlns:a16="http://schemas.microsoft.com/office/drawing/2014/main" val="1674514329"/>
                  </a:ext>
                </a:extLst>
              </a:tr>
              <a:tr h="580437">
                <a:tc>
                  <a:txBody>
                    <a:bodyPr/>
                    <a:lstStyle/>
                    <a:p>
                      <a:r>
                        <a:rPr lang="en-IE" sz="1600" b="1" dirty="0">
                          <a:solidFill>
                            <a:srgbClr val="002060"/>
                          </a:solidFill>
                          <a:latin typeface="Georgia" panose="02040502050405020303" pitchFamily="18" charset="0"/>
                        </a:rPr>
                        <a:t>Boeing</a:t>
                      </a:r>
                    </a:p>
                  </a:txBody>
                  <a:tcPr anchor="ctr"/>
                </a:tc>
                <a:tc>
                  <a:txBody>
                    <a:bodyPr/>
                    <a:lstStyle/>
                    <a:p>
                      <a:r>
                        <a:rPr lang="en-US" sz="1600" dirty="0">
                          <a:solidFill>
                            <a:srgbClr val="002060"/>
                          </a:solidFill>
                          <a:latin typeface="Georgia" panose="02040502050405020303" pitchFamily="18" charset="0"/>
                        </a:rPr>
                        <a:t>Racing to launch 737 MAX, downplaying safety and minimizing regulatory oversight</a:t>
                      </a:r>
                      <a:endParaRPr lang="en-IE" sz="1600" dirty="0">
                        <a:solidFill>
                          <a:srgbClr val="002060"/>
                        </a:solidFill>
                        <a:latin typeface="Georgia" panose="02040502050405020303" pitchFamily="18" charset="0"/>
                      </a:endParaRPr>
                    </a:p>
                  </a:txBody>
                  <a:tcPr anchor="ctr"/>
                </a:tc>
                <a:extLst>
                  <a:ext uri="{0D108BD9-81ED-4DB2-BD59-A6C34878D82A}">
                    <a16:rowId xmlns:a16="http://schemas.microsoft.com/office/drawing/2014/main" val="2973985397"/>
                  </a:ext>
                </a:extLst>
              </a:tr>
              <a:tr h="580437">
                <a:tc>
                  <a:txBody>
                    <a:bodyPr/>
                    <a:lstStyle/>
                    <a:p>
                      <a:r>
                        <a:rPr lang="en-IE" sz="1600" b="1" dirty="0">
                          <a:solidFill>
                            <a:srgbClr val="002060"/>
                          </a:solidFill>
                          <a:latin typeface="Georgia" panose="02040502050405020303" pitchFamily="18" charset="0"/>
                        </a:rPr>
                        <a:t>Cambridge Analytica</a:t>
                      </a:r>
                    </a:p>
                  </a:txBody>
                  <a:tcPr anchor="ctr"/>
                </a:tc>
                <a:tc>
                  <a:txBody>
                    <a:bodyPr/>
                    <a:lstStyle/>
                    <a:p>
                      <a:r>
                        <a:rPr lang="en-US" sz="1600" dirty="0">
                          <a:solidFill>
                            <a:srgbClr val="002060"/>
                          </a:solidFill>
                          <a:latin typeface="Georgia" panose="02040502050405020303" pitchFamily="18" charset="0"/>
                        </a:rPr>
                        <a:t>Poor ethical data governance/privacy controls – resulting in huge misuse of personal data</a:t>
                      </a:r>
                      <a:endParaRPr lang="en-IE" sz="1600" dirty="0">
                        <a:solidFill>
                          <a:srgbClr val="002060"/>
                        </a:solidFill>
                        <a:latin typeface="Georgia" panose="02040502050405020303" pitchFamily="18" charset="0"/>
                      </a:endParaRPr>
                    </a:p>
                  </a:txBody>
                  <a:tcPr anchor="ctr"/>
                </a:tc>
                <a:extLst>
                  <a:ext uri="{0D108BD9-81ED-4DB2-BD59-A6C34878D82A}">
                    <a16:rowId xmlns:a16="http://schemas.microsoft.com/office/drawing/2014/main" val="2886232448"/>
                  </a:ext>
                </a:extLst>
              </a:tr>
              <a:tr h="580437">
                <a:tc>
                  <a:txBody>
                    <a:bodyPr/>
                    <a:lstStyle/>
                    <a:p>
                      <a:r>
                        <a:rPr lang="en-IE" sz="1600" b="1" dirty="0">
                          <a:solidFill>
                            <a:srgbClr val="002060"/>
                          </a:solidFill>
                          <a:latin typeface="Georgia" panose="02040502050405020303" pitchFamily="18" charset="0"/>
                        </a:rPr>
                        <a:t>UK Post Office </a:t>
                      </a:r>
                    </a:p>
                  </a:txBody>
                  <a:tcPr anchor="ctr"/>
                </a:tc>
                <a:tc>
                  <a:txBody>
                    <a:bodyPr/>
                    <a:lstStyle/>
                    <a:p>
                      <a:r>
                        <a:rPr lang="en-US" sz="1600" dirty="0">
                          <a:solidFill>
                            <a:srgbClr val="002060"/>
                          </a:solidFill>
                          <a:latin typeface="Georgia" panose="02040502050405020303" pitchFamily="18" charset="0"/>
                        </a:rPr>
                        <a:t>Blind trust on Horizon IT system and aggressive prosecution of sub-postmasters</a:t>
                      </a:r>
                      <a:endParaRPr lang="en-IE" sz="1600" dirty="0">
                        <a:solidFill>
                          <a:srgbClr val="002060"/>
                        </a:solidFill>
                        <a:latin typeface="Georgia" panose="02040502050405020303" pitchFamily="18" charset="0"/>
                      </a:endParaRPr>
                    </a:p>
                  </a:txBody>
                  <a:tcPr anchor="ctr"/>
                </a:tc>
                <a:extLst>
                  <a:ext uri="{0D108BD9-81ED-4DB2-BD59-A6C34878D82A}">
                    <a16:rowId xmlns:a16="http://schemas.microsoft.com/office/drawing/2014/main" val="2910359952"/>
                  </a:ext>
                </a:extLst>
              </a:tr>
            </a:tbl>
          </a:graphicData>
        </a:graphic>
      </p:graphicFrame>
    </p:spTree>
    <p:extLst>
      <p:ext uri="{BB962C8B-B14F-4D97-AF65-F5344CB8AC3E}">
        <p14:creationId xmlns:p14="http://schemas.microsoft.com/office/powerpoint/2010/main" val="402156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ass, outdoor, tree, building&#10;&#10;Description generated with very high confidence">
            <a:extLst>
              <a:ext uri="{FF2B5EF4-FFF2-40B4-BE49-F238E27FC236}">
                <a16:creationId xmlns:a16="http://schemas.microsoft.com/office/drawing/2014/main" id="{C1711037-2C93-4472-9D03-976749E0E582}"/>
              </a:ext>
            </a:extLst>
          </p:cNvPr>
          <p:cNvPicPr>
            <a:picLocks noChangeAspect="1"/>
          </p:cNvPicPr>
          <p:nvPr/>
        </p:nvPicPr>
        <p:blipFill rotWithShape="1">
          <a:blip r:embed="rId2"/>
          <a:srcRect t="2691" r="1" b="1"/>
          <a:stretch/>
        </p:blipFill>
        <p:spPr>
          <a:xfrm>
            <a:off x="0" y="0"/>
            <a:ext cx="12192000" cy="6368716"/>
          </a:xfrm>
          <a:prstGeom prst="rect">
            <a:avLst/>
          </a:prstGeom>
        </p:spPr>
      </p:pic>
    </p:spTree>
    <p:extLst>
      <p:ext uri="{BB962C8B-B14F-4D97-AF65-F5344CB8AC3E}">
        <p14:creationId xmlns:p14="http://schemas.microsoft.com/office/powerpoint/2010/main" val="38073246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8C22F-24E4-80BE-1E1C-72F3A812C25C}"/>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9FE05D5B-2229-1095-6A13-769CC04E10DC}"/>
              </a:ext>
            </a:extLst>
          </p:cNvPr>
          <p:cNvSpPr>
            <a:spLocks noGrp="1"/>
          </p:cNvSpPr>
          <p:nvPr>
            <p:ph type="title"/>
          </p:nvPr>
        </p:nvSpPr>
        <p:spPr/>
        <p:txBody>
          <a:bodyPr>
            <a:normAutofit/>
          </a:bodyPr>
          <a:lstStyle/>
          <a:p>
            <a:r>
              <a:rPr lang="en-IE" sz="4400" dirty="0"/>
              <a:t>Practical Questions</a:t>
            </a:r>
            <a:endParaRPr lang="en-IE" sz="4400" b="0" dirty="0"/>
          </a:p>
        </p:txBody>
      </p:sp>
      <p:sp>
        <p:nvSpPr>
          <p:cNvPr id="4" name="Footer Placeholder 3">
            <a:extLst>
              <a:ext uri="{FF2B5EF4-FFF2-40B4-BE49-F238E27FC236}">
                <a16:creationId xmlns:a16="http://schemas.microsoft.com/office/drawing/2014/main" id="{B65DAC66-A7FC-B93E-BA37-AB9C086564EB}"/>
              </a:ext>
            </a:extLst>
          </p:cNvPr>
          <p:cNvSpPr>
            <a:spLocks noGrp="1"/>
          </p:cNvSpPr>
          <p:nvPr>
            <p:ph type="ftr" sz="quarter" idx="11"/>
          </p:nvPr>
        </p:nvSpPr>
        <p:spPr/>
        <p:txBody>
          <a:bodyPr/>
          <a:lstStyle/>
          <a:p>
            <a:endParaRPr lang="en-IE" dirty="0"/>
          </a:p>
        </p:txBody>
      </p:sp>
      <p:sp>
        <p:nvSpPr>
          <p:cNvPr id="5" name="Slide Number Placeholder 4">
            <a:extLst>
              <a:ext uri="{FF2B5EF4-FFF2-40B4-BE49-F238E27FC236}">
                <a16:creationId xmlns:a16="http://schemas.microsoft.com/office/drawing/2014/main" id="{EE0AD549-768A-DC14-6881-F0A80CF5F774}"/>
              </a:ext>
            </a:extLst>
          </p:cNvPr>
          <p:cNvSpPr>
            <a:spLocks noGrp="1"/>
          </p:cNvSpPr>
          <p:nvPr>
            <p:ph type="sldNum" sz="quarter" idx="4294967295"/>
          </p:nvPr>
        </p:nvSpPr>
        <p:spPr>
          <a:xfrm>
            <a:off x="838200" y="6426022"/>
            <a:ext cx="285206" cy="365125"/>
          </a:xfrm>
          <a:prstGeom prst="rect">
            <a:avLst/>
          </a:prstGeom>
        </p:spPr>
        <p:txBody>
          <a:bodyPr/>
          <a:lstStyle/>
          <a:p>
            <a:fld id="{2E91AE66-1252-4BF9-839A-9C2F268F7253}" type="slidenum">
              <a:rPr lang="en-IE" smtClean="0"/>
              <a:pPr/>
              <a:t>30</a:t>
            </a:fld>
            <a:endParaRPr lang="en-IE" dirty="0"/>
          </a:p>
        </p:txBody>
      </p:sp>
      <p:sp>
        <p:nvSpPr>
          <p:cNvPr id="2" name="TextBox 1">
            <a:extLst>
              <a:ext uri="{FF2B5EF4-FFF2-40B4-BE49-F238E27FC236}">
                <a16:creationId xmlns:a16="http://schemas.microsoft.com/office/drawing/2014/main" id="{6E5DD827-A712-E2FF-E1E2-F94FECF15D71}"/>
              </a:ext>
            </a:extLst>
          </p:cNvPr>
          <p:cNvSpPr txBox="1"/>
          <p:nvPr/>
        </p:nvSpPr>
        <p:spPr>
          <a:xfrm>
            <a:off x="844550" y="4048217"/>
            <a:ext cx="1042273" cy="1323439"/>
          </a:xfrm>
          <a:prstGeom prst="rect">
            <a:avLst/>
          </a:prstGeom>
          <a:noFill/>
        </p:spPr>
        <p:txBody>
          <a:bodyPr wrap="none" rtlCol="0">
            <a:spAutoFit/>
          </a:bodyPr>
          <a:lstStyle/>
          <a:p>
            <a:r>
              <a:rPr lang="en-IE" sz="8000" i="1" dirty="0">
                <a:solidFill>
                  <a:schemeClr val="bg1"/>
                </a:solidFill>
                <a:latin typeface="Georgia" panose="02040502050405020303" pitchFamily="18" charset="0"/>
              </a:rPr>
              <a:t>4.</a:t>
            </a:r>
            <a:endParaRPr lang="en-IE" i="1" dirty="0">
              <a:solidFill>
                <a:schemeClr val="bg1"/>
              </a:solidFill>
              <a:latin typeface="Georgia" panose="02040502050405020303" pitchFamily="18" charset="0"/>
            </a:endParaRPr>
          </a:p>
        </p:txBody>
      </p:sp>
    </p:spTree>
    <p:extLst>
      <p:ext uri="{BB962C8B-B14F-4D97-AF65-F5344CB8AC3E}">
        <p14:creationId xmlns:p14="http://schemas.microsoft.com/office/powerpoint/2010/main" val="4470865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endParaRPr lang="en-GB" dirty="0"/>
          </a:p>
        </p:txBody>
      </p:sp>
      <p:sp>
        <p:nvSpPr>
          <p:cNvPr id="3" name="Slide Number Placeholder 2"/>
          <p:cNvSpPr>
            <a:spLocks noGrp="1"/>
          </p:cNvSpPr>
          <p:nvPr>
            <p:ph type="sldNum" sz="quarter" idx="4294967295"/>
          </p:nvPr>
        </p:nvSpPr>
        <p:spPr>
          <a:xfrm>
            <a:off x="0" y="6426200"/>
            <a:ext cx="214313" cy="365125"/>
          </a:xfrm>
          <a:prstGeom prst="rect">
            <a:avLst/>
          </a:prstGeom>
        </p:spPr>
        <p:txBody>
          <a:bodyPr vert="horz" lIns="0" tIns="45720" rIns="91440" bIns="45720" rtlCol="0" anchor="ctr"/>
          <a:lstStyle>
            <a:defPPr>
              <a:defRPr lang="en-US"/>
            </a:defPPr>
            <a:lvl1pPr algn="l" rtl="0" fontAlgn="base">
              <a:spcBef>
                <a:spcPct val="0"/>
              </a:spcBef>
              <a:spcAft>
                <a:spcPct val="0"/>
              </a:spcAft>
              <a:defRPr sz="675" kern="1200">
                <a:solidFill>
                  <a:schemeClr val="bg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2E91AE66-1252-4BF9-839A-9C2F268F7253}" type="slidenum">
              <a:rPr lang="en-IE" smtClean="0"/>
              <a:pPr>
                <a:defRPr/>
              </a:pPr>
              <a:t>31</a:t>
            </a:fld>
            <a:endParaRPr lang="en-GB" dirty="0">
              <a:solidFill>
                <a:srgbClr val="000000"/>
              </a:solidFill>
            </a:endParaRPr>
          </a:p>
        </p:txBody>
      </p:sp>
      <p:pic>
        <p:nvPicPr>
          <p:cNvPr id="59394" name="Picture 2" descr="http://www.aiche.org/sites/default/files/images/webinar/Change_Ahead_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1620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C52B7D8-4A00-41B3-BC0B-8594C12923C7}"/>
              </a:ext>
            </a:extLst>
          </p:cNvPr>
          <p:cNvSpPr>
            <a:spLocks noGrp="1"/>
          </p:cNvSpPr>
          <p:nvPr>
            <p:ph type="ftr" sz="quarter" idx="11"/>
          </p:nvPr>
        </p:nvSpPr>
        <p:spPr/>
        <p:txBody>
          <a:bodyPr/>
          <a:lstStyle/>
          <a:p>
            <a:endParaRPr lang="en-IE" dirty="0"/>
          </a:p>
        </p:txBody>
      </p:sp>
      <p:pic>
        <p:nvPicPr>
          <p:cNvPr id="2050" name="Picture 2" descr="Cognitive Biases: Great for Survival, Not so Much for M&amp;amp;E Sales">
            <a:extLst>
              <a:ext uri="{FF2B5EF4-FFF2-40B4-BE49-F238E27FC236}">
                <a16:creationId xmlns:a16="http://schemas.microsoft.com/office/drawing/2014/main" id="{E54E9DB2-2AA0-461E-B37D-34093D04F4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789" t="11061" r="9125" b="3718"/>
          <a:stretch/>
        </p:blipFill>
        <p:spPr bwMode="auto">
          <a:xfrm>
            <a:off x="805758" y="543207"/>
            <a:ext cx="10320950" cy="5305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53388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00383C-66F2-455E-AC1C-75CCE4F4FCD6}"/>
              </a:ext>
            </a:extLst>
          </p:cNvPr>
          <p:cNvSpPr>
            <a:spLocks noGrp="1"/>
          </p:cNvSpPr>
          <p:nvPr>
            <p:ph type="title"/>
          </p:nvPr>
        </p:nvSpPr>
        <p:spPr/>
        <p:txBody>
          <a:bodyPr>
            <a:normAutofit/>
          </a:bodyPr>
          <a:lstStyle/>
          <a:p>
            <a:r>
              <a:rPr lang="en-IE" sz="2400" dirty="0"/>
              <a:t>Good risk questions </a:t>
            </a:r>
          </a:p>
        </p:txBody>
      </p:sp>
      <p:sp>
        <p:nvSpPr>
          <p:cNvPr id="6" name="Content Placeholder 5">
            <a:extLst>
              <a:ext uri="{FF2B5EF4-FFF2-40B4-BE49-F238E27FC236}">
                <a16:creationId xmlns:a16="http://schemas.microsoft.com/office/drawing/2014/main" id="{029A1C89-B7FD-4D47-A1A7-A464A12F17ED}"/>
              </a:ext>
            </a:extLst>
          </p:cNvPr>
          <p:cNvSpPr>
            <a:spLocks noGrp="1"/>
          </p:cNvSpPr>
          <p:nvPr>
            <p:ph idx="1"/>
          </p:nvPr>
        </p:nvSpPr>
        <p:spPr>
          <a:xfrm>
            <a:off x="855956" y="1420428"/>
            <a:ext cx="10515600" cy="4756536"/>
          </a:xfrm>
        </p:spPr>
        <p:txBody>
          <a:bodyPr>
            <a:normAutofit/>
          </a:bodyPr>
          <a:lstStyle/>
          <a:p>
            <a:pPr marL="342900" lvl="0" indent="-342900">
              <a:lnSpc>
                <a:spcPct val="100000"/>
              </a:lnSpc>
              <a:spcBef>
                <a:spcPts val="1200"/>
              </a:spcBef>
              <a:spcAft>
                <a:spcPts val="1200"/>
              </a:spcAft>
              <a:buFont typeface="Wingdings" panose="05000000000000000000" pitchFamily="2" charset="2"/>
              <a:buChar char=""/>
            </a:pPr>
            <a:r>
              <a:rPr lang="en-IE" dirty="0">
                <a:effectLst/>
                <a:latin typeface="Georgia" panose="02040502050405020303" pitchFamily="18" charset="0"/>
                <a:ea typeface="Times New Roman" panose="02020603050405020304" pitchFamily="18" charset="0"/>
                <a:cs typeface="Times New Roman" panose="02020603050405020304" pitchFamily="18" charset="0"/>
              </a:rPr>
              <a:t>What risks do we </a:t>
            </a:r>
            <a:r>
              <a:rPr lang="en-IE" b="1" i="1" dirty="0">
                <a:effectLst/>
                <a:latin typeface="Georgia" panose="02040502050405020303" pitchFamily="18" charset="0"/>
                <a:ea typeface="Times New Roman" panose="02020603050405020304" pitchFamily="18" charset="0"/>
                <a:cs typeface="Times New Roman" panose="02020603050405020304" pitchFamily="18" charset="0"/>
              </a:rPr>
              <a:t>seek</a:t>
            </a:r>
            <a:r>
              <a:rPr lang="en-IE" dirty="0">
                <a:effectLst/>
                <a:latin typeface="Georgia" panose="02040502050405020303" pitchFamily="18" charset="0"/>
                <a:ea typeface="Times New Roman" panose="02020603050405020304" pitchFamily="18" charset="0"/>
                <a:cs typeface="Times New Roman" panose="02020603050405020304" pitchFamily="18" charset="0"/>
              </a:rPr>
              <a:t> to take and why? What risks do we want to </a:t>
            </a:r>
            <a:r>
              <a:rPr lang="en-IE" b="1" i="1" dirty="0">
                <a:effectLst/>
                <a:latin typeface="Georgia" panose="02040502050405020303" pitchFamily="18" charset="0"/>
                <a:ea typeface="Times New Roman" panose="02020603050405020304" pitchFamily="18" charset="0"/>
                <a:cs typeface="Times New Roman" panose="02020603050405020304" pitchFamily="18" charset="0"/>
              </a:rPr>
              <a:t>avoid</a:t>
            </a:r>
            <a:r>
              <a:rPr lang="en-IE" dirty="0">
                <a:effectLst/>
                <a:latin typeface="Georgia" panose="02040502050405020303" pitchFamily="18" charset="0"/>
                <a:ea typeface="Times New Roman" panose="02020603050405020304" pitchFamily="18" charset="0"/>
                <a:cs typeface="Times New Roman" panose="02020603050405020304" pitchFamily="18" charset="0"/>
              </a:rPr>
              <a:t> and why?</a:t>
            </a:r>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Bef>
                <a:spcPts val="1200"/>
              </a:spcBef>
              <a:spcAft>
                <a:spcPts val="1200"/>
              </a:spcAft>
              <a:buFont typeface="Wingdings" panose="05000000000000000000" pitchFamily="2" charset="2"/>
              <a:buChar char=""/>
            </a:pPr>
            <a:r>
              <a:rPr lang="en-IE" dirty="0">
                <a:effectLst/>
                <a:latin typeface="Georgia" panose="02040502050405020303" pitchFamily="18" charset="0"/>
                <a:ea typeface="Times New Roman" panose="02020603050405020304" pitchFamily="18" charset="0"/>
                <a:cs typeface="Times New Roman" panose="02020603050405020304" pitchFamily="18" charset="0"/>
              </a:rPr>
              <a:t>Which </a:t>
            </a:r>
            <a:r>
              <a:rPr lang="en-IE" b="1" i="1" dirty="0">
                <a:effectLst/>
                <a:latin typeface="Georgia" panose="02040502050405020303" pitchFamily="18" charset="0"/>
                <a:ea typeface="Times New Roman" panose="02020603050405020304" pitchFamily="18" charset="0"/>
                <a:cs typeface="Times New Roman" panose="02020603050405020304" pitchFamily="18" charset="0"/>
              </a:rPr>
              <a:t>uncertainties</a:t>
            </a:r>
            <a:r>
              <a:rPr lang="en-IE" dirty="0">
                <a:effectLst/>
                <a:latin typeface="Georgia" panose="02040502050405020303" pitchFamily="18" charset="0"/>
                <a:ea typeface="Times New Roman" panose="02020603050405020304" pitchFamily="18" charset="0"/>
                <a:cs typeface="Times New Roman" panose="02020603050405020304" pitchFamily="18" charset="0"/>
              </a:rPr>
              <a:t> in our business model do we need to understand (better)?</a:t>
            </a:r>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Bef>
                <a:spcPts val="1200"/>
              </a:spcBef>
              <a:spcAft>
                <a:spcPts val="1200"/>
              </a:spcAft>
              <a:buFont typeface="Wingdings" panose="05000000000000000000" pitchFamily="2" charset="2"/>
              <a:buChar char=""/>
            </a:pPr>
            <a:r>
              <a:rPr lang="en-IE" dirty="0">
                <a:effectLst/>
                <a:latin typeface="Georgia" panose="02040502050405020303" pitchFamily="18" charset="0"/>
                <a:ea typeface="Times New Roman" panose="02020603050405020304" pitchFamily="18" charset="0"/>
                <a:cs typeface="Times New Roman" panose="02020603050405020304" pitchFamily="18" charset="0"/>
              </a:rPr>
              <a:t>What risks inherent in our business model must be reduced to an acceptable level </a:t>
            </a:r>
            <a:br>
              <a:rPr lang="en-IE" dirty="0">
                <a:effectLst/>
                <a:latin typeface="Georgia" panose="02040502050405020303" pitchFamily="18" charset="0"/>
                <a:ea typeface="Times New Roman" panose="02020603050405020304" pitchFamily="18" charset="0"/>
                <a:cs typeface="Times New Roman" panose="02020603050405020304" pitchFamily="18" charset="0"/>
              </a:rPr>
            </a:br>
            <a:r>
              <a:rPr lang="en-IE" dirty="0">
                <a:effectLst/>
                <a:latin typeface="Georgia" panose="02040502050405020303" pitchFamily="18" charset="0"/>
                <a:ea typeface="Times New Roman" panose="02020603050405020304" pitchFamily="18" charset="0"/>
                <a:cs typeface="Times New Roman" panose="02020603050405020304" pitchFamily="18" charset="0"/>
              </a:rPr>
              <a:t>and over what time horizon (i.e. what level of risk we are </a:t>
            </a:r>
            <a:r>
              <a:rPr lang="en-IE" b="1" i="1" dirty="0">
                <a:effectLst/>
                <a:latin typeface="Georgia" panose="02040502050405020303" pitchFamily="18" charset="0"/>
                <a:ea typeface="Times New Roman" panose="02020603050405020304" pitchFamily="18" charset="0"/>
                <a:cs typeface="Times New Roman" panose="02020603050405020304" pitchFamily="18" charset="0"/>
              </a:rPr>
              <a:t>willing to take</a:t>
            </a:r>
            <a:r>
              <a:rPr lang="en-IE" dirty="0">
                <a:effectLst/>
                <a:latin typeface="Georgia" panose="02040502050405020303" pitchFamily="18" charset="0"/>
                <a:ea typeface="Times New Roman" panose="02020603050405020304" pitchFamily="18" charset="0"/>
                <a:cs typeface="Times New Roman" panose="02020603050405020304" pitchFamily="18" charset="0"/>
              </a:rPr>
              <a:t>?)</a:t>
            </a:r>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spcBef>
                <a:spcPts val="1200"/>
              </a:spcBef>
              <a:spcAft>
                <a:spcPts val="1200"/>
              </a:spcAft>
              <a:buFont typeface="Wingdings" panose="05000000000000000000" pitchFamily="2" charset="2"/>
              <a:buChar char=""/>
            </a:pPr>
            <a:r>
              <a:rPr lang="en-IE" b="1" i="1" dirty="0">
                <a:effectLst/>
                <a:latin typeface="Georgia" panose="02040502050405020303" pitchFamily="18" charset="0"/>
                <a:ea typeface="Times New Roman" panose="02020603050405020304" pitchFamily="18" charset="0"/>
                <a:cs typeface="Times New Roman" panose="02020603050405020304" pitchFamily="18" charset="0"/>
              </a:rPr>
              <a:t>What risks could we manage better?</a:t>
            </a:r>
            <a:endParaRPr lang="en-IE" b="1" i="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Bef>
                <a:spcPts val="1200"/>
              </a:spcBef>
              <a:spcAft>
                <a:spcPts val="1200"/>
              </a:spcAft>
              <a:buFont typeface="Wingdings" panose="05000000000000000000" pitchFamily="2" charset="2"/>
              <a:buChar char=""/>
            </a:pPr>
            <a:r>
              <a:rPr lang="en-IE" dirty="0">
                <a:effectLst/>
                <a:latin typeface="Georgia" panose="02040502050405020303" pitchFamily="18" charset="0"/>
                <a:ea typeface="Times New Roman" panose="02020603050405020304" pitchFamily="18" charset="0"/>
                <a:cs typeface="Times New Roman" panose="02020603050405020304" pitchFamily="18" charset="0"/>
              </a:rPr>
              <a:t>What future developments or emerging risks could alter the </a:t>
            </a:r>
            <a:r>
              <a:rPr lang="en-IE" b="1" i="1" dirty="0">
                <a:effectLst/>
                <a:latin typeface="Georgia" panose="02040502050405020303" pitchFamily="18" charset="0"/>
                <a:ea typeface="Times New Roman" panose="02020603050405020304" pitchFamily="18" charset="0"/>
                <a:cs typeface="Times New Roman" panose="02020603050405020304" pitchFamily="18" charset="0"/>
              </a:rPr>
              <a:t>assumptions</a:t>
            </a:r>
            <a:r>
              <a:rPr lang="en-IE" dirty="0">
                <a:effectLst/>
                <a:latin typeface="Georgia" panose="02040502050405020303" pitchFamily="18" charset="0"/>
                <a:ea typeface="Times New Roman" panose="02020603050405020304" pitchFamily="18" charset="0"/>
                <a:cs typeface="Times New Roman" panose="02020603050405020304" pitchFamily="18" charset="0"/>
              </a:rPr>
              <a:t> underlying our strategy?</a:t>
            </a:r>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Bef>
                <a:spcPts val="1200"/>
              </a:spcBef>
              <a:spcAft>
                <a:spcPts val="1200"/>
              </a:spcAft>
              <a:buFont typeface="Wingdings" panose="05000000000000000000" pitchFamily="2" charset="2"/>
              <a:buChar char=""/>
            </a:pPr>
            <a:r>
              <a:rPr lang="en-IE" b="1" i="1" dirty="0">
                <a:effectLst/>
                <a:latin typeface="Georgia" panose="02040502050405020303" pitchFamily="18" charset="0"/>
                <a:ea typeface="Times New Roman" panose="02020603050405020304" pitchFamily="18" charset="0"/>
                <a:cs typeface="Times New Roman" panose="02020603050405020304" pitchFamily="18" charset="0"/>
              </a:rPr>
              <a:t>How do we want to do business</a:t>
            </a:r>
            <a:r>
              <a:rPr lang="en-IE" dirty="0">
                <a:effectLst/>
                <a:latin typeface="Georgia" panose="02040502050405020303" pitchFamily="18" charset="0"/>
                <a:ea typeface="Times New Roman" panose="02020603050405020304" pitchFamily="18" charset="0"/>
                <a:cs typeface="Times New Roman" panose="02020603050405020304" pitchFamily="18" charset="0"/>
              </a:rPr>
              <a:t> (i.e. how do we communicate internally and externally the organisation’s commitment to responsible business behaviour)?</a:t>
            </a:r>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endParaRPr lang="en-IE" sz="2800" dirty="0"/>
          </a:p>
        </p:txBody>
      </p:sp>
      <p:sp>
        <p:nvSpPr>
          <p:cNvPr id="2" name="Footer Placeholder 1">
            <a:extLst>
              <a:ext uri="{FF2B5EF4-FFF2-40B4-BE49-F238E27FC236}">
                <a16:creationId xmlns:a16="http://schemas.microsoft.com/office/drawing/2014/main" id="{3C35A7E5-1DCE-45C0-9630-7DF5C6EB6EE3}"/>
              </a:ext>
            </a:extLst>
          </p:cNvPr>
          <p:cNvSpPr>
            <a:spLocks noGrp="1"/>
          </p:cNvSpPr>
          <p:nvPr>
            <p:ph type="ftr" sz="quarter" idx="11"/>
          </p:nvPr>
        </p:nvSpPr>
        <p:spPr/>
        <p:txBody>
          <a:bodyPr/>
          <a:lstStyle/>
          <a:p>
            <a:endParaRPr lang="en-IE" dirty="0"/>
          </a:p>
        </p:txBody>
      </p:sp>
    </p:spTree>
    <p:extLst>
      <p:ext uri="{BB962C8B-B14F-4D97-AF65-F5344CB8AC3E}">
        <p14:creationId xmlns:p14="http://schemas.microsoft.com/office/powerpoint/2010/main" val="23690806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C72F29-B18A-4F85-91A7-44FD38E91352}"/>
              </a:ext>
            </a:extLst>
          </p:cNvPr>
          <p:cNvPicPr>
            <a:picLocks noChangeAspect="1"/>
          </p:cNvPicPr>
          <p:nvPr/>
        </p:nvPicPr>
        <p:blipFill>
          <a:blip r:embed="rId2"/>
          <a:stretch>
            <a:fillRect/>
          </a:stretch>
        </p:blipFill>
        <p:spPr>
          <a:xfrm>
            <a:off x="2076855" y="2868201"/>
            <a:ext cx="8038289" cy="2368475"/>
          </a:xfrm>
          <a:prstGeom prst="rect">
            <a:avLst/>
          </a:prstGeom>
          <a:ln>
            <a:solidFill>
              <a:schemeClr val="tx1"/>
            </a:solidFill>
          </a:ln>
        </p:spPr>
      </p:pic>
      <p:grpSp>
        <p:nvGrpSpPr>
          <p:cNvPr id="6" name="Group 5">
            <a:extLst>
              <a:ext uri="{FF2B5EF4-FFF2-40B4-BE49-F238E27FC236}">
                <a16:creationId xmlns:a16="http://schemas.microsoft.com/office/drawing/2014/main" id="{7B0F16DA-683A-498B-BF53-B9D1BE99749C}"/>
              </a:ext>
            </a:extLst>
          </p:cNvPr>
          <p:cNvGrpSpPr/>
          <p:nvPr/>
        </p:nvGrpSpPr>
        <p:grpSpPr>
          <a:xfrm>
            <a:off x="-60284" y="1372933"/>
            <a:ext cx="11802660" cy="4980681"/>
            <a:chOff x="-60284" y="1372933"/>
            <a:chExt cx="11802660" cy="4980681"/>
          </a:xfrm>
        </p:grpSpPr>
        <p:sp>
          <p:nvSpPr>
            <p:cNvPr id="9" name="TextBox 8">
              <a:extLst>
                <a:ext uri="{FF2B5EF4-FFF2-40B4-BE49-F238E27FC236}">
                  <a16:creationId xmlns:a16="http://schemas.microsoft.com/office/drawing/2014/main" id="{0F82F8A1-9707-4C41-9971-9CAA5D5D4144}"/>
                </a:ext>
              </a:extLst>
            </p:cNvPr>
            <p:cNvSpPr txBox="1"/>
            <p:nvPr/>
          </p:nvSpPr>
          <p:spPr>
            <a:xfrm>
              <a:off x="214204" y="2171232"/>
              <a:ext cx="2521844" cy="461665"/>
            </a:xfrm>
            <a:prstGeom prst="rect">
              <a:avLst/>
            </a:prstGeom>
            <a:noFill/>
          </p:spPr>
          <p:txBody>
            <a:bodyPr wrap="none" rtlCol="0">
              <a:spAutoFit/>
            </a:bodyPr>
            <a:lstStyle/>
            <a:p>
              <a:pPr algn="ctr"/>
              <a:r>
                <a:rPr lang="en-IE" sz="1200" dirty="0">
                  <a:solidFill>
                    <a:schemeClr val="accent1">
                      <a:lumMod val="75000"/>
                    </a:schemeClr>
                  </a:solidFill>
                  <a:latin typeface="Georgia" panose="02040502050405020303" pitchFamily="18" charset="0"/>
                </a:rPr>
                <a:t>Sharpen up Board responsibilities </a:t>
              </a:r>
              <a:br>
                <a:rPr lang="en-IE" sz="1200" dirty="0">
                  <a:solidFill>
                    <a:schemeClr val="accent1">
                      <a:lumMod val="75000"/>
                    </a:schemeClr>
                  </a:solidFill>
                  <a:latin typeface="Georgia" panose="02040502050405020303" pitchFamily="18" charset="0"/>
                </a:rPr>
              </a:br>
              <a:r>
                <a:rPr lang="en-IE" sz="1200" dirty="0">
                  <a:solidFill>
                    <a:schemeClr val="accent1">
                      <a:lumMod val="75000"/>
                    </a:schemeClr>
                  </a:solidFill>
                  <a:latin typeface="Georgia" panose="02040502050405020303" pitchFamily="18" charset="0"/>
                </a:rPr>
                <a:t>(v. delegated responsibilities) </a:t>
              </a:r>
            </a:p>
          </p:txBody>
        </p:sp>
        <p:sp>
          <p:nvSpPr>
            <p:cNvPr id="10" name="TextBox 9">
              <a:extLst>
                <a:ext uri="{FF2B5EF4-FFF2-40B4-BE49-F238E27FC236}">
                  <a16:creationId xmlns:a16="http://schemas.microsoft.com/office/drawing/2014/main" id="{37F74502-6E73-43AD-8C5E-2BCA6A6592AE}"/>
                </a:ext>
              </a:extLst>
            </p:cNvPr>
            <p:cNvSpPr txBox="1"/>
            <p:nvPr/>
          </p:nvSpPr>
          <p:spPr>
            <a:xfrm>
              <a:off x="1536187" y="1372933"/>
              <a:ext cx="4261103" cy="461665"/>
            </a:xfrm>
            <a:prstGeom prst="rect">
              <a:avLst/>
            </a:prstGeom>
            <a:noFill/>
          </p:spPr>
          <p:txBody>
            <a:bodyPr wrap="none" rtlCol="0">
              <a:spAutoFit/>
            </a:bodyPr>
            <a:lstStyle/>
            <a:p>
              <a:pPr algn="ctr"/>
              <a:r>
                <a:rPr lang="en-IE" sz="1200" dirty="0">
                  <a:solidFill>
                    <a:schemeClr val="accent1">
                      <a:lumMod val="75000"/>
                    </a:schemeClr>
                  </a:solidFill>
                  <a:latin typeface="Georgia" panose="02040502050405020303" pitchFamily="18" charset="0"/>
                </a:rPr>
                <a:t>Develop a shared, explicit understanding of </a:t>
              </a:r>
              <a:r>
                <a:rPr lang="en-IE" sz="1200" b="1" dirty="0">
                  <a:solidFill>
                    <a:schemeClr val="accent1">
                      <a:lumMod val="75000"/>
                    </a:schemeClr>
                  </a:solidFill>
                  <a:latin typeface="Georgia" panose="02040502050405020303" pitchFamily="18" charset="0"/>
                </a:rPr>
                <a:t>Risk Appetite </a:t>
              </a:r>
              <a:br>
                <a:rPr lang="en-IE" sz="1200" dirty="0">
                  <a:solidFill>
                    <a:schemeClr val="accent1">
                      <a:lumMod val="75000"/>
                    </a:schemeClr>
                  </a:solidFill>
                  <a:latin typeface="Georgia" panose="02040502050405020303" pitchFamily="18" charset="0"/>
                </a:rPr>
              </a:br>
              <a:r>
                <a:rPr lang="en-IE" sz="1200" dirty="0">
                  <a:solidFill>
                    <a:schemeClr val="accent1">
                      <a:lumMod val="75000"/>
                    </a:schemeClr>
                  </a:solidFill>
                  <a:latin typeface="Georgia" panose="02040502050405020303" pitchFamily="18" charset="0"/>
                </a:rPr>
                <a:t>(in place of individual, implicit understanding)</a:t>
              </a:r>
            </a:p>
          </p:txBody>
        </p:sp>
        <p:cxnSp>
          <p:nvCxnSpPr>
            <p:cNvPr id="12" name="Straight Connector 11">
              <a:extLst>
                <a:ext uri="{FF2B5EF4-FFF2-40B4-BE49-F238E27FC236}">
                  <a16:creationId xmlns:a16="http://schemas.microsoft.com/office/drawing/2014/main" id="{720C56B5-633B-414B-8B8C-1E85CD35B3EF}"/>
                </a:ext>
              </a:extLst>
            </p:cNvPr>
            <p:cNvCxnSpPr>
              <a:cxnSpLocks/>
              <a:stCxn id="10" idx="2"/>
            </p:cNvCxnSpPr>
            <p:nvPr/>
          </p:nvCxnSpPr>
          <p:spPr>
            <a:xfrm>
              <a:off x="3666739" y="1834598"/>
              <a:ext cx="642941" cy="10426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D311455-990B-4353-B00C-ED2E2FC4A163}"/>
                </a:ext>
              </a:extLst>
            </p:cNvPr>
            <p:cNvCxnSpPr>
              <a:cxnSpLocks/>
            </p:cNvCxnSpPr>
            <p:nvPr/>
          </p:nvCxnSpPr>
          <p:spPr>
            <a:xfrm>
              <a:off x="1712127" y="2605256"/>
              <a:ext cx="1180751" cy="262945"/>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F4B1FC9-4EEE-400F-8656-D5D8F19F7DA7}"/>
                </a:ext>
              </a:extLst>
            </p:cNvPr>
            <p:cNvSpPr txBox="1"/>
            <p:nvPr/>
          </p:nvSpPr>
          <p:spPr>
            <a:xfrm>
              <a:off x="180297" y="5707283"/>
              <a:ext cx="3063660" cy="646331"/>
            </a:xfrm>
            <a:prstGeom prst="rect">
              <a:avLst/>
            </a:prstGeom>
            <a:noFill/>
          </p:spPr>
          <p:txBody>
            <a:bodyPr wrap="none" rtlCol="0">
              <a:spAutoFit/>
            </a:bodyPr>
            <a:lstStyle/>
            <a:p>
              <a:pPr algn="ctr"/>
              <a:r>
                <a:rPr lang="en-IE" sz="1200" dirty="0">
                  <a:solidFill>
                    <a:schemeClr val="accent1">
                      <a:lumMod val="75000"/>
                    </a:schemeClr>
                  </a:solidFill>
                  <a:latin typeface="Georgia" panose="02040502050405020303" pitchFamily="18" charset="0"/>
                </a:rPr>
                <a:t>Promote a culture of </a:t>
              </a:r>
              <a:br>
                <a:rPr lang="en-IE" sz="1200" dirty="0">
                  <a:solidFill>
                    <a:schemeClr val="accent1">
                      <a:lumMod val="75000"/>
                    </a:schemeClr>
                  </a:solidFill>
                  <a:latin typeface="Georgia" panose="02040502050405020303" pitchFamily="18" charset="0"/>
                </a:rPr>
              </a:br>
              <a:r>
                <a:rPr lang="en-IE" sz="1200" dirty="0">
                  <a:solidFill>
                    <a:schemeClr val="accent1">
                      <a:lumMod val="75000"/>
                    </a:schemeClr>
                  </a:solidFill>
                  <a:latin typeface="Georgia" panose="02040502050405020303" pitchFamily="18" charset="0"/>
                </a:rPr>
                <a:t>continuous improvement</a:t>
              </a:r>
              <a:br>
                <a:rPr lang="en-IE" sz="1200" dirty="0">
                  <a:solidFill>
                    <a:schemeClr val="accent1">
                      <a:lumMod val="75000"/>
                    </a:schemeClr>
                  </a:solidFill>
                  <a:latin typeface="Georgia" panose="02040502050405020303" pitchFamily="18" charset="0"/>
                </a:rPr>
              </a:br>
              <a:r>
                <a:rPr lang="en-IE" sz="1200" dirty="0">
                  <a:solidFill>
                    <a:schemeClr val="accent1">
                      <a:lumMod val="75000"/>
                    </a:schemeClr>
                  </a:solidFill>
                  <a:latin typeface="Georgia" panose="02040502050405020303" pitchFamily="18" charset="0"/>
                </a:rPr>
                <a:t>(displacing any residual ‘culture of blame’)</a:t>
              </a:r>
            </a:p>
          </p:txBody>
        </p:sp>
        <p:cxnSp>
          <p:nvCxnSpPr>
            <p:cNvPr id="17" name="Straight Connector 16">
              <a:extLst>
                <a:ext uri="{FF2B5EF4-FFF2-40B4-BE49-F238E27FC236}">
                  <a16:creationId xmlns:a16="http://schemas.microsoft.com/office/drawing/2014/main" id="{CA09BF21-6151-4E76-947B-3B5DA3F856B1}"/>
                </a:ext>
              </a:extLst>
            </p:cNvPr>
            <p:cNvCxnSpPr>
              <a:stCxn id="15" idx="0"/>
            </p:cNvCxnSpPr>
            <p:nvPr/>
          </p:nvCxnSpPr>
          <p:spPr>
            <a:xfrm flipV="1">
              <a:off x="1712127" y="5236677"/>
              <a:ext cx="596067" cy="470606"/>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4ABC4C0-391B-4DAE-9E54-8CCC9D4A38A2}"/>
                </a:ext>
              </a:extLst>
            </p:cNvPr>
            <p:cNvSpPr txBox="1"/>
            <p:nvPr/>
          </p:nvSpPr>
          <p:spPr>
            <a:xfrm>
              <a:off x="7618782" y="5665483"/>
              <a:ext cx="1648208" cy="461665"/>
            </a:xfrm>
            <a:prstGeom prst="rect">
              <a:avLst/>
            </a:prstGeom>
            <a:noFill/>
          </p:spPr>
          <p:txBody>
            <a:bodyPr wrap="none" rtlCol="0">
              <a:spAutoFit/>
            </a:bodyPr>
            <a:lstStyle/>
            <a:p>
              <a:pPr algn="ctr"/>
              <a:r>
                <a:rPr lang="en-IE" sz="1200" dirty="0">
                  <a:solidFill>
                    <a:schemeClr val="accent1">
                      <a:lumMod val="75000"/>
                    </a:schemeClr>
                  </a:solidFill>
                  <a:latin typeface="Georgia" panose="02040502050405020303" pitchFamily="18" charset="0"/>
                </a:rPr>
                <a:t>Learn from incidents </a:t>
              </a:r>
              <a:br>
                <a:rPr lang="en-IE" sz="1200" dirty="0">
                  <a:solidFill>
                    <a:schemeClr val="accent1">
                      <a:lumMod val="75000"/>
                    </a:schemeClr>
                  </a:solidFill>
                  <a:latin typeface="Georgia" panose="02040502050405020303" pitchFamily="18" charset="0"/>
                </a:rPr>
              </a:br>
              <a:r>
                <a:rPr lang="en-IE" sz="1200" dirty="0">
                  <a:solidFill>
                    <a:schemeClr val="accent1">
                      <a:lumMod val="75000"/>
                    </a:schemeClr>
                  </a:solidFill>
                  <a:latin typeface="Georgia" panose="02040502050405020303" pitchFamily="18" charset="0"/>
                </a:rPr>
                <a:t>and ‘near misses’</a:t>
              </a:r>
            </a:p>
          </p:txBody>
        </p:sp>
        <p:cxnSp>
          <p:nvCxnSpPr>
            <p:cNvPr id="20" name="Straight Connector 19">
              <a:extLst>
                <a:ext uri="{FF2B5EF4-FFF2-40B4-BE49-F238E27FC236}">
                  <a16:creationId xmlns:a16="http://schemas.microsoft.com/office/drawing/2014/main" id="{C765C79C-5190-47BC-AC4C-2E111E1B96BD}"/>
                </a:ext>
              </a:extLst>
            </p:cNvPr>
            <p:cNvCxnSpPr>
              <a:stCxn id="18" idx="0"/>
            </p:cNvCxnSpPr>
            <p:nvPr/>
          </p:nvCxnSpPr>
          <p:spPr>
            <a:xfrm flipH="1" flipV="1">
              <a:off x="7972155" y="5236677"/>
              <a:ext cx="470731" cy="428806"/>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7AA9848-DCD3-4927-91E0-20CFE3ED3A13}"/>
                </a:ext>
              </a:extLst>
            </p:cNvPr>
            <p:cNvSpPr txBox="1"/>
            <p:nvPr/>
          </p:nvSpPr>
          <p:spPr>
            <a:xfrm>
              <a:off x="9637995" y="2143591"/>
              <a:ext cx="1871025" cy="461665"/>
            </a:xfrm>
            <a:prstGeom prst="rect">
              <a:avLst/>
            </a:prstGeom>
            <a:noFill/>
          </p:spPr>
          <p:txBody>
            <a:bodyPr wrap="none" rtlCol="0">
              <a:spAutoFit/>
            </a:bodyPr>
            <a:lstStyle/>
            <a:p>
              <a:pPr algn="ctr"/>
              <a:r>
                <a:rPr lang="en-IE" sz="1200" dirty="0">
                  <a:solidFill>
                    <a:schemeClr val="accent1">
                      <a:lumMod val="75000"/>
                    </a:schemeClr>
                  </a:solidFill>
                  <a:latin typeface="Georgia" panose="02040502050405020303" pitchFamily="18" charset="0"/>
                </a:rPr>
                <a:t>Get a new </a:t>
              </a:r>
            </a:p>
            <a:p>
              <a:pPr algn="ctr"/>
              <a:r>
                <a:rPr lang="en-IE" sz="1200" dirty="0">
                  <a:solidFill>
                    <a:schemeClr val="accent1">
                      <a:lumMod val="75000"/>
                    </a:schemeClr>
                  </a:solidFill>
                  <a:latin typeface="Georgia" panose="02040502050405020303" pitchFamily="18" charset="0"/>
                </a:rPr>
                <a:t>risk management system</a:t>
              </a:r>
            </a:p>
          </p:txBody>
        </p:sp>
        <p:cxnSp>
          <p:nvCxnSpPr>
            <p:cNvPr id="23" name="Straight Connector 22">
              <a:extLst>
                <a:ext uri="{FF2B5EF4-FFF2-40B4-BE49-F238E27FC236}">
                  <a16:creationId xmlns:a16="http://schemas.microsoft.com/office/drawing/2014/main" id="{4DC39443-43EA-4F87-8EAF-33DA3F8BBA4B}"/>
                </a:ext>
              </a:extLst>
            </p:cNvPr>
            <p:cNvCxnSpPr>
              <a:cxnSpLocks/>
              <a:stCxn id="21" idx="2"/>
            </p:cNvCxnSpPr>
            <p:nvPr/>
          </p:nvCxnSpPr>
          <p:spPr>
            <a:xfrm flipH="1">
              <a:off x="10111998" y="2605256"/>
              <a:ext cx="461510" cy="262945"/>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1151298-FFF4-4C59-ACC8-187790822B5C}"/>
                </a:ext>
              </a:extLst>
            </p:cNvPr>
            <p:cNvSpPr txBox="1"/>
            <p:nvPr/>
          </p:nvSpPr>
          <p:spPr>
            <a:xfrm>
              <a:off x="7163202" y="2037051"/>
              <a:ext cx="2541080" cy="461665"/>
            </a:xfrm>
            <a:prstGeom prst="rect">
              <a:avLst/>
            </a:prstGeom>
            <a:noFill/>
          </p:spPr>
          <p:txBody>
            <a:bodyPr wrap="none" rtlCol="0">
              <a:spAutoFit/>
            </a:bodyPr>
            <a:lstStyle/>
            <a:p>
              <a:pPr algn="ctr"/>
              <a:r>
                <a:rPr lang="en-IE" sz="1200" dirty="0">
                  <a:solidFill>
                    <a:schemeClr val="accent1">
                      <a:lumMod val="75000"/>
                    </a:schemeClr>
                  </a:solidFill>
                  <a:latin typeface="Georgia" panose="02040502050405020303" pitchFamily="18" charset="0"/>
                </a:rPr>
                <a:t>Pay more attention to risk velocity </a:t>
              </a:r>
              <a:br>
                <a:rPr lang="en-IE" sz="1200" dirty="0">
                  <a:solidFill>
                    <a:schemeClr val="accent1">
                      <a:lumMod val="75000"/>
                    </a:schemeClr>
                  </a:solidFill>
                  <a:latin typeface="Georgia" panose="02040502050405020303" pitchFamily="18" charset="0"/>
                </a:rPr>
              </a:br>
              <a:r>
                <a:rPr lang="en-IE" sz="1200" dirty="0">
                  <a:solidFill>
                    <a:schemeClr val="accent1">
                      <a:lumMod val="75000"/>
                    </a:schemeClr>
                  </a:solidFill>
                  <a:latin typeface="Georgia" panose="02040502050405020303" pitchFamily="18" charset="0"/>
                </a:rPr>
                <a:t>and emerging risk</a:t>
              </a:r>
            </a:p>
          </p:txBody>
        </p:sp>
        <p:cxnSp>
          <p:nvCxnSpPr>
            <p:cNvPr id="26" name="Straight Connector 25">
              <a:extLst>
                <a:ext uri="{FF2B5EF4-FFF2-40B4-BE49-F238E27FC236}">
                  <a16:creationId xmlns:a16="http://schemas.microsoft.com/office/drawing/2014/main" id="{4E074A3B-485B-4A7F-8B23-669F1BB18120}"/>
                </a:ext>
              </a:extLst>
            </p:cNvPr>
            <p:cNvCxnSpPr>
              <a:stCxn id="24" idx="2"/>
            </p:cNvCxnSpPr>
            <p:nvPr/>
          </p:nvCxnSpPr>
          <p:spPr>
            <a:xfrm flipH="1">
              <a:off x="8353779" y="2498716"/>
              <a:ext cx="79963" cy="369305"/>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E7726F58-3862-4D34-8E21-BA6D36018BD1}"/>
                </a:ext>
              </a:extLst>
            </p:cNvPr>
            <p:cNvSpPr txBox="1"/>
            <p:nvPr/>
          </p:nvSpPr>
          <p:spPr>
            <a:xfrm>
              <a:off x="6267526" y="1474111"/>
              <a:ext cx="1923925" cy="461665"/>
            </a:xfrm>
            <a:prstGeom prst="rect">
              <a:avLst/>
            </a:prstGeom>
            <a:noFill/>
          </p:spPr>
          <p:txBody>
            <a:bodyPr wrap="none" rtlCol="0">
              <a:spAutoFit/>
            </a:bodyPr>
            <a:lstStyle/>
            <a:p>
              <a:pPr algn="ctr"/>
              <a:r>
                <a:rPr lang="en-IE" sz="1200" dirty="0">
                  <a:solidFill>
                    <a:schemeClr val="accent1">
                      <a:lumMod val="75000"/>
                    </a:schemeClr>
                  </a:solidFill>
                  <a:latin typeface="Georgia" panose="02040502050405020303" pitchFamily="18" charset="0"/>
                </a:rPr>
                <a:t>Embed risk management </a:t>
              </a:r>
              <a:br>
                <a:rPr lang="en-IE" sz="1200" dirty="0">
                  <a:solidFill>
                    <a:schemeClr val="accent1">
                      <a:lumMod val="75000"/>
                    </a:schemeClr>
                  </a:solidFill>
                  <a:latin typeface="Georgia" panose="02040502050405020303" pitchFamily="18" charset="0"/>
                </a:rPr>
              </a:br>
              <a:r>
                <a:rPr lang="en-IE" sz="1200" dirty="0">
                  <a:solidFill>
                    <a:schemeClr val="accent1">
                      <a:lumMod val="75000"/>
                    </a:schemeClr>
                  </a:solidFill>
                  <a:latin typeface="Georgia" panose="02040502050405020303" pitchFamily="18" charset="0"/>
                </a:rPr>
                <a:t>in day-to-day operations</a:t>
              </a:r>
            </a:p>
          </p:txBody>
        </p:sp>
        <p:cxnSp>
          <p:nvCxnSpPr>
            <p:cNvPr id="29" name="Straight Connector 28">
              <a:extLst>
                <a:ext uri="{FF2B5EF4-FFF2-40B4-BE49-F238E27FC236}">
                  <a16:creationId xmlns:a16="http://schemas.microsoft.com/office/drawing/2014/main" id="{C8E856D7-92BF-40C8-895E-DBAB37923848}"/>
                </a:ext>
              </a:extLst>
            </p:cNvPr>
            <p:cNvCxnSpPr>
              <a:cxnSpLocks/>
              <a:stCxn id="27" idx="2"/>
            </p:cNvCxnSpPr>
            <p:nvPr/>
          </p:nvCxnSpPr>
          <p:spPr>
            <a:xfrm flipH="1">
              <a:off x="6610123" y="1935776"/>
              <a:ext cx="619366" cy="918146"/>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F6EA894A-522A-41B4-B649-6CBF17EFC727}"/>
                </a:ext>
              </a:extLst>
            </p:cNvPr>
            <p:cNvSpPr txBox="1"/>
            <p:nvPr/>
          </p:nvSpPr>
          <p:spPr>
            <a:xfrm>
              <a:off x="5355399" y="5872693"/>
              <a:ext cx="1739579" cy="461665"/>
            </a:xfrm>
            <a:prstGeom prst="rect">
              <a:avLst/>
            </a:prstGeom>
            <a:noFill/>
          </p:spPr>
          <p:txBody>
            <a:bodyPr wrap="none" rtlCol="0">
              <a:spAutoFit/>
            </a:bodyPr>
            <a:lstStyle/>
            <a:p>
              <a:pPr algn="ctr"/>
              <a:r>
                <a:rPr lang="en-IE" sz="1200" dirty="0">
                  <a:solidFill>
                    <a:schemeClr val="accent1">
                      <a:lumMod val="75000"/>
                    </a:schemeClr>
                  </a:solidFill>
                  <a:latin typeface="Georgia" panose="02040502050405020303" pitchFamily="18" charset="0"/>
                </a:rPr>
                <a:t>Improve assessment of</a:t>
              </a:r>
              <a:br>
                <a:rPr lang="en-IE" sz="1200" dirty="0">
                  <a:solidFill>
                    <a:schemeClr val="accent1">
                      <a:lumMod val="75000"/>
                    </a:schemeClr>
                  </a:solidFill>
                  <a:latin typeface="Georgia" panose="02040502050405020303" pitchFamily="18" charset="0"/>
                </a:rPr>
              </a:br>
              <a:r>
                <a:rPr lang="en-IE" sz="1200" dirty="0">
                  <a:solidFill>
                    <a:schemeClr val="accent1">
                      <a:lumMod val="75000"/>
                    </a:schemeClr>
                  </a:solidFill>
                  <a:latin typeface="Georgia" panose="02040502050405020303" pitchFamily="18" charset="0"/>
                </a:rPr>
                <a:t> impact/probability</a:t>
              </a:r>
            </a:p>
          </p:txBody>
        </p:sp>
        <p:cxnSp>
          <p:nvCxnSpPr>
            <p:cNvPr id="33" name="Straight Connector 32">
              <a:extLst>
                <a:ext uri="{FF2B5EF4-FFF2-40B4-BE49-F238E27FC236}">
                  <a16:creationId xmlns:a16="http://schemas.microsoft.com/office/drawing/2014/main" id="{A935D134-F2E1-477E-8F0A-209FFD16E9C2}"/>
                </a:ext>
              </a:extLst>
            </p:cNvPr>
            <p:cNvCxnSpPr>
              <a:stCxn id="30" idx="0"/>
              <a:endCxn id="5" idx="2"/>
            </p:cNvCxnSpPr>
            <p:nvPr/>
          </p:nvCxnSpPr>
          <p:spPr>
            <a:xfrm flipH="1" flipV="1">
              <a:off x="6096000" y="5236676"/>
              <a:ext cx="129189" cy="636017"/>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CD8EDA81-1F37-43D6-A16A-420978BE991C}"/>
                </a:ext>
              </a:extLst>
            </p:cNvPr>
            <p:cNvSpPr txBox="1"/>
            <p:nvPr/>
          </p:nvSpPr>
          <p:spPr>
            <a:xfrm>
              <a:off x="3274352" y="5568783"/>
              <a:ext cx="1609736" cy="461665"/>
            </a:xfrm>
            <a:prstGeom prst="rect">
              <a:avLst/>
            </a:prstGeom>
            <a:noFill/>
          </p:spPr>
          <p:txBody>
            <a:bodyPr wrap="none" rtlCol="0">
              <a:spAutoFit/>
            </a:bodyPr>
            <a:lstStyle/>
            <a:p>
              <a:pPr algn="ctr"/>
              <a:r>
                <a:rPr lang="en-IE" sz="1200" dirty="0">
                  <a:solidFill>
                    <a:schemeClr val="accent1">
                      <a:lumMod val="75000"/>
                    </a:schemeClr>
                  </a:solidFill>
                  <a:latin typeface="Georgia" panose="02040502050405020303" pitchFamily="18" charset="0"/>
                </a:rPr>
                <a:t>Integrate risk tightly </a:t>
              </a:r>
            </a:p>
            <a:p>
              <a:pPr algn="ctr"/>
              <a:r>
                <a:rPr lang="en-IE" sz="1200" dirty="0">
                  <a:solidFill>
                    <a:schemeClr val="accent1">
                      <a:lumMod val="75000"/>
                    </a:schemeClr>
                  </a:solidFill>
                  <a:latin typeface="Georgia" panose="02040502050405020303" pitchFamily="18" charset="0"/>
                </a:rPr>
                <a:t>with Strategic Plan</a:t>
              </a:r>
            </a:p>
          </p:txBody>
        </p:sp>
        <p:cxnSp>
          <p:nvCxnSpPr>
            <p:cNvPr id="36" name="Straight Connector 35">
              <a:extLst>
                <a:ext uri="{FF2B5EF4-FFF2-40B4-BE49-F238E27FC236}">
                  <a16:creationId xmlns:a16="http://schemas.microsoft.com/office/drawing/2014/main" id="{1BAF2ED8-8270-40F1-905F-21F9D7E2D9FD}"/>
                </a:ext>
              </a:extLst>
            </p:cNvPr>
            <p:cNvCxnSpPr>
              <a:stCxn id="34" idx="0"/>
            </p:cNvCxnSpPr>
            <p:nvPr/>
          </p:nvCxnSpPr>
          <p:spPr>
            <a:xfrm flipV="1">
              <a:off x="4079220" y="5236677"/>
              <a:ext cx="180184" cy="332106"/>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1AE389A4-086B-4DB4-B78B-F937857D54A1}"/>
                </a:ext>
              </a:extLst>
            </p:cNvPr>
            <p:cNvSpPr txBox="1"/>
            <p:nvPr/>
          </p:nvSpPr>
          <p:spPr>
            <a:xfrm>
              <a:off x="9983627" y="5467079"/>
              <a:ext cx="1476686" cy="461665"/>
            </a:xfrm>
            <a:prstGeom prst="rect">
              <a:avLst/>
            </a:prstGeom>
            <a:noFill/>
          </p:spPr>
          <p:txBody>
            <a:bodyPr wrap="none" rtlCol="0">
              <a:spAutoFit/>
            </a:bodyPr>
            <a:lstStyle/>
            <a:p>
              <a:pPr algn="ctr"/>
              <a:r>
                <a:rPr lang="en-IE" sz="1200" dirty="0">
                  <a:solidFill>
                    <a:schemeClr val="accent1">
                      <a:lumMod val="75000"/>
                    </a:schemeClr>
                  </a:solidFill>
                  <a:latin typeface="Georgia" panose="02040502050405020303" pitchFamily="18" charset="0"/>
                </a:rPr>
                <a:t>Improve reporting </a:t>
              </a:r>
              <a:br>
                <a:rPr lang="en-IE" sz="1200" dirty="0">
                  <a:solidFill>
                    <a:schemeClr val="accent1">
                      <a:lumMod val="75000"/>
                    </a:schemeClr>
                  </a:solidFill>
                  <a:latin typeface="Georgia" panose="02040502050405020303" pitchFamily="18" charset="0"/>
                </a:rPr>
              </a:br>
              <a:r>
                <a:rPr lang="en-IE" sz="1200" dirty="0">
                  <a:solidFill>
                    <a:schemeClr val="accent1">
                      <a:lumMod val="75000"/>
                    </a:schemeClr>
                  </a:solidFill>
                  <a:latin typeface="Georgia" panose="02040502050405020303" pitchFamily="18" charset="0"/>
                </a:rPr>
                <a:t>of top risks</a:t>
              </a:r>
            </a:p>
          </p:txBody>
        </p:sp>
        <p:cxnSp>
          <p:nvCxnSpPr>
            <p:cNvPr id="39" name="Straight Connector 38">
              <a:extLst>
                <a:ext uri="{FF2B5EF4-FFF2-40B4-BE49-F238E27FC236}">
                  <a16:creationId xmlns:a16="http://schemas.microsoft.com/office/drawing/2014/main" id="{56BDE904-5EDE-4A7B-8F36-F3ED59C1B9FF}"/>
                </a:ext>
              </a:extLst>
            </p:cNvPr>
            <p:cNvCxnSpPr>
              <a:cxnSpLocks/>
              <a:stCxn id="37" idx="0"/>
            </p:cNvCxnSpPr>
            <p:nvPr/>
          </p:nvCxnSpPr>
          <p:spPr>
            <a:xfrm flipH="1" flipV="1">
              <a:off x="10111998" y="4775011"/>
              <a:ext cx="609972" cy="692068"/>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58F1154B-1F14-4028-9E98-492FC5260BF0}"/>
                </a:ext>
              </a:extLst>
            </p:cNvPr>
            <p:cNvSpPr txBox="1"/>
            <p:nvPr/>
          </p:nvSpPr>
          <p:spPr>
            <a:xfrm>
              <a:off x="10336222" y="3597586"/>
              <a:ext cx="1406154" cy="646331"/>
            </a:xfrm>
            <a:prstGeom prst="rect">
              <a:avLst/>
            </a:prstGeom>
            <a:noFill/>
          </p:spPr>
          <p:txBody>
            <a:bodyPr wrap="none" rtlCol="0">
              <a:spAutoFit/>
            </a:bodyPr>
            <a:lstStyle/>
            <a:p>
              <a:pPr algn="ctr"/>
              <a:r>
                <a:rPr lang="en-IE" sz="1200" dirty="0">
                  <a:solidFill>
                    <a:schemeClr val="accent1">
                      <a:lumMod val="75000"/>
                    </a:schemeClr>
                  </a:solidFill>
                  <a:latin typeface="Georgia" panose="02040502050405020303" pitchFamily="18" charset="0"/>
                </a:rPr>
                <a:t>Put a major focus </a:t>
              </a:r>
            </a:p>
            <a:p>
              <a:pPr algn="ctr"/>
              <a:r>
                <a:rPr lang="en-IE" sz="1200" dirty="0">
                  <a:solidFill>
                    <a:schemeClr val="accent1">
                      <a:lumMod val="75000"/>
                    </a:schemeClr>
                  </a:solidFill>
                  <a:latin typeface="Georgia" panose="02040502050405020303" pitchFamily="18" charset="0"/>
                </a:rPr>
                <a:t>on actions </a:t>
              </a:r>
              <a:br>
                <a:rPr lang="en-IE" sz="1200" dirty="0">
                  <a:solidFill>
                    <a:schemeClr val="accent1">
                      <a:lumMod val="75000"/>
                    </a:schemeClr>
                  </a:solidFill>
                  <a:latin typeface="Georgia" panose="02040502050405020303" pitchFamily="18" charset="0"/>
                </a:rPr>
              </a:br>
              <a:r>
                <a:rPr lang="en-IE" sz="1200" dirty="0">
                  <a:solidFill>
                    <a:schemeClr val="accent1">
                      <a:lumMod val="75000"/>
                    </a:schemeClr>
                  </a:solidFill>
                  <a:latin typeface="Georgia" panose="02040502050405020303" pitchFamily="18" charset="0"/>
                </a:rPr>
                <a:t>to mitigate risks</a:t>
              </a:r>
            </a:p>
          </p:txBody>
        </p:sp>
        <p:cxnSp>
          <p:nvCxnSpPr>
            <p:cNvPr id="42" name="Straight Connector 41">
              <a:extLst>
                <a:ext uri="{FF2B5EF4-FFF2-40B4-BE49-F238E27FC236}">
                  <a16:creationId xmlns:a16="http://schemas.microsoft.com/office/drawing/2014/main" id="{3E167236-6F69-43EC-92EB-06D4D5CC6531}"/>
                </a:ext>
              </a:extLst>
            </p:cNvPr>
            <p:cNvCxnSpPr>
              <a:stCxn id="40" idx="1"/>
            </p:cNvCxnSpPr>
            <p:nvPr/>
          </p:nvCxnSpPr>
          <p:spPr>
            <a:xfrm flipH="1">
              <a:off x="10115146" y="3920752"/>
              <a:ext cx="221076" cy="0"/>
            </a:xfrm>
            <a:prstGeom prst="line">
              <a:avLst/>
            </a:prstGeom>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9956EB48-C4BB-484D-B1CB-B4B84A4A088B}"/>
                </a:ext>
              </a:extLst>
            </p:cNvPr>
            <p:cNvSpPr txBox="1"/>
            <p:nvPr/>
          </p:nvSpPr>
          <p:spPr>
            <a:xfrm>
              <a:off x="-60284" y="3652328"/>
              <a:ext cx="2087431" cy="646331"/>
            </a:xfrm>
            <a:prstGeom prst="rect">
              <a:avLst/>
            </a:prstGeom>
            <a:noFill/>
          </p:spPr>
          <p:txBody>
            <a:bodyPr wrap="none" rtlCol="0">
              <a:spAutoFit/>
            </a:bodyPr>
            <a:lstStyle/>
            <a:p>
              <a:pPr algn="ctr"/>
              <a:r>
                <a:rPr lang="en-IE" sz="1200" dirty="0">
                  <a:solidFill>
                    <a:schemeClr val="accent1">
                      <a:lumMod val="75000"/>
                    </a:schemeClr>
                  </a:solidFill>
                  <a:latin typeface="Georgia" panose="02040502050405020303" pitchFamily="18" charset="0"/>
                </a:rPr>
                <a:t>Increase review / </a:t>
              </a:r>
              <a:br>
                <a:rPr lang="en-IE" sz="1200" dirty="0">
                  <a:solidFill>
                    <a:schemeClr val="accent1">
                      <a:lumMod val="75000"/>
                    </a:schemeClr>
                  </a:solidFill>
                  <a:latin typeface="Georgia" panose="02040502050405020303" pitchFamily="18" charset="0"/>
                </a:rPr>
              </a:br>
              <a:r>
                <a:rPr lang="en-IE" sz="1200" dirty="0">
                  <a:solidFill>
                    <a:schemeClr val="accent1">
                      <a:lumMod val="75000"/>
                    </a:schemeClr>
                  </a:solidFill>
                  <a:latin typeface="Georgia" panose="02040502050405020303" pitchFamily="18" charset="0"/>
                </a:rPr>
                <a:t>challenge by Board </a:t>
              </a:r>
              <a:br>
                <a:rPr lang="en-IE" sz="1200" dirty="0">
                  <a:solidFill>
                    <a:schemeClr val="accent1">
                      <a:lumMod val="75000"/>
                    </a:schemeClr>
                  </a:solidFill>
                  <a:latin typeface="Georgia" panose="02040502050405020303" pitchFamily="18" charset="0"/>
                </a:rPr>
              </a:br>
              <a:r>
                <a:rPr lang="en-IE" sz="1200" dirty="0">
                  <a:solidFill>
                    <a:schemeClr val="accent1">
                      <a:lumMod val="75000"/>
                    </a:schemeClr>
                  </a:solidFill>
                  <a:latin typeface="Georgia" panose="02040502050405020303" pitchFamily="18" charset="0"/>
                </a:rPr>
                <a:t>and by Senior Management </a:t>
              </a:r>
            </a:p>
          </p:txBody>
        </p:sp>
        <p:cxnSp>
          <p:nvCxnSpPr>
            <p:cNvPr id="47" name="Straight Connector 46">
              <a:extLst>
                <a:ext uri="{FF2B5EF4-FFF2-40B4-BE49-F238E27FC236}">
                  <a16:creationId xmlns:a16="http://schemas.microsoft.com/office/drawing/2014/main" id="{390DDC33-3FA5-421D-A434-29AF8F7A0979}"/>
                </a:ext>
              </a:extLst>
            </p:cNvPr>
            <p:cNvCxnSpPr>
              <a:stCxn id="45" idx="3"/>
              <a:endCxn id="5" idx="1"/>
            </p:cNvCxnSpPr>
            <p:nvPr/>
          </p:nvCxnSpPr>
          <p:spPr>
            <a:xfrm>
              <a:off x="2027147" y="3975494"/>
              <a:ext cx="49708" cy="76945"/>
            </a:xfrm>
            <a:prstGeom prst="line">
              <a:avLst/>
            </a:prstGeom>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4B0A225D-BAE3-49F6-9A40-80315E6C20C5}"/>
                </a:ext>
              </a:extLst>
            </p:cNvPr>
            <p:cNvSpPr txBox="1"/>
            <p:nvPr/>
          </p:nvSpPr>
          <p:spPr>
            <a:xfrm>
              <a:off x="4364092" y="2008674"/>
              <a:ext cx="2191626" cy="461665"/>
            </a:xfrm>
            <a:prstGeom prst="rect">
              <a:avLst/>
            </a:prstGeom>
            <a:noFill/>
          </p:spPr>
          <p:txBody>
            <a:bodyPr wrap="none" rtlCol="0">
              <a:spAutoFit/>
            </a:bodyPr>
            <a:lstStyle/>
            <a:p>
              <a:pPr algn="ctr"/>
              <a:r>
                <a:rPr lang="en-IE" sz="1200" dirty="0">
                  <a:solidFill>
                    <a:schemeClr val="accent1">
                      <a:lumMod val="75000"/>
                    </a:schemeClr>
                  </a:solidFill>
                  <a:latin typeface="Georgia" panose="02040502050405020303" pitchFamily="18" charset="0"/>
                </a:rPr>
                <a:t>Encourage application of </a:t>
              </a:r>
              <a:br>
                <a:rPr lang="en-IE" sz="1200" dirty="0">
                  <a:solidFill>
                    <a:schemeClr val="accent1">
                      <a:lumMod val="75000"/>
                    </a:schemeClr>
                  </a:solidFill>
                  <a:latin typeface="Georgia" panose="02040502050405020303" pitchFamily="18" charset="0"/>
                </a:rPr>
              </a:br>
              <a:r>
                <a:rPr lang="en-IE" sz="1200" dirty="0">
                  <a:solidFill>
                    <a:schemeClr val="accent1">
                      <a:lumMod val="75000"/>
                    </a:schemeClr>
                  </a:solidFill>
                  <a:latin typeface="Georgia" panose="02040502050405020303" pitchFamily="18" charset="0"/>
                </a:rPr>
                <a:t>‘SMART’ to proposed actions </a:t>
              </a:r>
            </a:p>
          </p:txBody>
        </p:sp>
        <p:cxnSp>
          <p:nvCxnSpPr>
            <p:cNvPr id="51" name="Straight Connector 50">
              <a:extLst>
                <a:ext uri="{FF2B5EF4-FFF2-40B4-BE49-F238E27FC236}">
                  <a16:creationId xmlns:a16="http://schemas.microsoft.com/office/drawing/2014/main" id="{18D37798-32FC-47D5-ADE9-A365775B4E17}"/>
                </a:ext>
              </a:extLst>
            </p:cNvPr>
            <p:cNvCxnSpPr>
              <a:stCxn id="49" idx="2"/>
            </p:cNvCxnSpPr>
            <p:nvPr/>
          </p:nvCxnSpPr>
          <p:spPr>
            <a:xfrm>
              <a:off x="5459905" y="2470339"/>
              <a:ext cx="270939" cy="397862"/>
            </a:xfrm>
            <a:prstGeom prst="line">
              <a:avLst/>
            </a:prstGeom>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4ADC2354-B23D-4F18-A26E-30ACE5AB88FE}"/>
              </a:ext>
            </a:extLst>
          </p:cNvPr>
          <p:cNvSpPr>
            <a:spLocks noGrp="1"/>
          </p:cNvSpPr>
          <p:nvPr>
            <p:ph type="title"/>
          </p:nvPr>
        </p:nvSpPr>
        <p:spPr>
          <a:xfrm>
            <a:off x="838200" y="365126"/>
            <a:ext cx="10515600" cy="416922"/>
          </a:xfrm>
        </p:spPr>
        <p:txBody>
          <a:bodyPr>
            <a:normAutofit/>
          </a:bodyPr>
          <a:lstStyle/>
          <a:p>
            <a:r>
              <a:rPr lang="en-IE" sz="2400" dirty="0"/>
              <a:t>Typical opportunities to enhance management of risks</a:t>
            </a:r>
          </a:p>
        </p:txBody>
      </p:sp>
    </p:spTree>
    <p:extLst>
      <p:ext uri="{BB962C8B-B14F-4D97-AF65-F5344CB8AC3E}">
        <p14:creationId xmlns:p14="http://schemas.microsoft.com/office/powerpoint/2010/main" val="3075060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EB406A-AFB0-4B7F-96F5-CF4CCDB63598}"/>
              </a:ext>
            </a:extLst>
          </p:cNvPr>
          <p:cNvSpPr>
            <a:spLocks noGrp="1"/>
          </p:cNvSpPr>
          <p:nvPr>
            <p:ph type="title"/>
          </p:nvPr>
        </p:nvSpPr>
        <p:spPr/>
        <p:txBody>
          <a:bodyPr>
            <a:normAutofit/>
          </a:bodyPr>
          <a:lstStyle/>
          <a:p>
            <a:r>
              <a:rPr lang="en-IE" sz="2800" dirty="0"/>
              <a:t>Risk Management Maturity?</a:t>
            </a:r>
          </a:p>
        </p:txBody>
      </p:sp>
      <p:sp>
        <p:nvSpPr>
          <p:cNvPr id="4" name="Footer Placeholder 3">
            <a:extLst>
              <a:ext uri="{FF2B5EF4-FFF2-40B4-BE49-F238E27FC236}">
                <a16:creationId xmlns:a16="http://schemas.microsoft.com/office/drawing/2014/main" id="{DB21DE4C-D8FC-47BB-B4CE-11C9F7E07581}"/>
              </a:ext>
            </a:extLst>
          </p:cNvPr>
          <p:cNvSpPr>
            <a:spLocks noGrp="1"/>
          </p:cNvSpPr>
          <p:nvPr>
            <p:ph type="ftr" sz="quarter" idx="11"/>
          </p:nvPr>
        </p:nvSpPr>
        <p:spPr/>
        <p:txBody>
          <a:bodyPr/>
          <a:lstStyle/>
          <a:p>
            <a:endParaRPr lang="en-IE" dirty="0"/>
          </a:p>
        </p:txBody>
      </p:sp>
      <p:pic>
        <p:nvPicPr>
          <p:cNvPr id="7" name="Picture 2" descr="risk maturity model">
            <a:extLst>
              <a:ext uri="{FF2B5EF4-FFF2-40B4-BE49-F238E27FC236}">
                <a16:creationId xmlns:a16="http://schemas.microsoft.com/office/drawing/2014/main" id="{95B900C8-9128-401F-9928-85683B247310}"/>
              </a:ext>
            </a:extLst>
          </p:cNvPr>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05849" y="944677"/>
            <a:ext cx="6237493" cy="5375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725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EE9BA59-7203-4065-A33A-D679F7F5353E}"/>
              </a:ext>
            </a:extLst>
          </p:cNvPr>
          <p:cNvSpPr>
            <a:spLocks noGrp="1"/>
          </p:cNvSpPr>
          <p:nvPr>
            <p:ph type="title"/>
          </p:nvPr>
        </p:nvSpPr>
        <p:spPr/>
        <p:txBody>
          <a:bodyPr>
            <a:normAutofit/>
          </a:bodyPr>
          <a:lstStyle/>
          <a:p>
            <a:r>
              <a:rPr lang="en-IE" sz="2400" dirty="0"/>
              <a:t>Risk Management Maturity Model</a:t>
            </a:r>
            <a:br>
              <a:rPr lang="en-IE" sz="2400" dirty="0"/>
            </a:br>
            <a:endParaRPr lang="en-IE" sz="1100" dirty="0"/>
          </a:p>
        </p:txBody>
      </p:sp>
      <p:sp>
        <p:nvSpPr>
          <p:cNvPr id="3" name="Slide Number Placeholder 2">
            <a:extLst>
              <a:ext uri="{FF2B5EF4-FFF2-40B4-BE49-F238E27FC236}">
                <a16:creationId xmlns:a16="http://schemas.microsoft.com/office/drawing/2014/main" id="{109A07CD-1440-4CC1-81CB-F2E59C6D2AE3}"/>
              </a:ext>
            </a:extLst>
          </p:cNvPr>
          <p:cNvSpPr>
            <a:spLocks noGrp="1"/>
          </p:cNvSpPr>
          <p:nvPr>
            <p:ph type="sldNum" sz="quarter" idx="10"/>
          </p:nvPr>
        </p:nvSpPr>
        <p:spPr/>
        <p:txBody>
          <a:bodyPr/>
          <a:lstStyle/>
          <a:p>
            <a:fld id="{2E91AE66-1252-4BF9-839A-9C2F268F7253}" type="slidenum">
              <a:rPr lang="en-IE" smtClean="0"/>
              <a:pPr/>
              <a:t>36</a:t>
            </a:fld>
            <a:endParaRPr lang="en-IE" dirty="0"/>
          </a:p>
        </p:txBody>
      </p:sp>
      <p:grpSp>
        <p:nvGrpSpPr>
          <p:cNvPr id="4" name="Group 3">
            <a:extLst>
              <a:ext uri="{FF2B5EF4-FFF2-40B4-BE49-F238E27FC236}">
                <a16:creationId xmlns:a16="http://schemas.microsoft.com/office/drawing/2014/main" id="{4F1DC92A-5350-4060-A99F-BD941520F55F}"/>
              </a:ext>
            </a:extLst>
          </p:cNvPr>
          <p:cNvGrpSpPr/>
          <p:nvPr/>
        </p:nvGrpSpPr>
        <p:grpSpPr>
          <a:xfrm>
            <a:off x="1524000" y="1268761"/>
            <a:ext cx="9144000" cy="5040559"/>
            <a:chOff x="0" y="1057026"/>
            <a:chExt cx="9144000" cy="5252293"/>
          </a:xfrm>
        </p:grpSpPr>
        <p:pic>
          <p:nvPicPr>
            <p:cNvPr id="7" name="Picture 6">
              <a:extLst>
                <a:ext uri="{FF2B5EF4-FFF2-40B4-BE49-F238E27FC236}">
                  <a16:creationId xmlns:a16="http://schemas.microsoft.com/office/drawing/2014/main" id="{3F59AFB4-A37A-4926-8CEA-5F4385249C47}"/>
                </a:ext>
              </a:extLst>
            </p:cNvPr>
            <p:cNvPicPr>
              <a:picLocks noChangeAspect="1"/>
            </p:cNvPicPr>
            <p:nvPr/>
          </p:nvPicPr>
          <p:blipFill>
            <a:blip r:embed="rId2"/>
            <a:stretch>
              <a:fillRect/>
            </a:stretch>
          </p:blipFill>
          <p:spPr>
            <a:xfrm>
              <a:off x="0" y="1057026"/>
              <a:ext cx="9144000" cy="5252293"/>
            </a:xfrm>
            <a:prstGeom prst="rect">
              <a:avLst/>
            </a:prstGeom>
          </p:spPr>
        </p:pic>
        <p:sp>
          <p:nvSpPr>
            <p:cNvPr id="2" name="Rectangle 1">
              <a:extLst>
                <a:ext uri="{FF2B5EF4-FFF2-40B4-BE49-F238E27FC236}">
                  <a16:creationId xmlns:a16="http://schemas.microsoft.com/office/drawing/2014/main" id="{CB396A7E-C981-4D9A-AF26-C312134B68E5}"/>
                </a:ext>
              </a:extLst>
            </p:cNvPr>
            <p:cNvSpPr/>
            <p:nvPr/>
          </p:nvSpPr>
          <p:spPr>
            <a:xfrm>
              <a:off x="899592" y="5780818"/>
              <a:ext cx="1008112" cy="4571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ectangle 5">
              <a:extLst>
                <a:ext uri="{FF2B5EF4-FFF2-40B4-BE49-F238E27FC236}">
                  <a16:creationId xmlns:a16="http://schemas.microsoft.com/office/drawing/2014/main" id="{C61EC79B-B522-4F79-8435-EBB6CD1A5D36}"/>
                </a:ext>
              </a:extLst>
            </p:cNvPr>
            <p:cNvSpPr/>
            <p:nvPr/>
          </p:nvSpPr>
          <p:spPr>
            <a:xfrm>
              <a:off x="2051720" y="5687537"/>
              <a:ext cx="1008112" cy="4571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Rectangle 9">
              <a:extLst>
                <a:ext uri="{FF2B5EF4-FFF2-40B4-BE49-F238E27FC236}">
                  <a16:creationId xmlns:a16="http://schemas.microsoft.com/office/drawing/2014/main" id="{CFB86AAC-3A40-4EAA-BA85-AC825EB98BC9}"/>
                </a:ext>
              </a:extLst>
            </p:cNvPr>
            <p:cNvSpPr/>
            <p:nvPr/>
          </p:nvSpPr>
          <p:spPr>
            <a:xfrm>
              <a:off x="5292080" y="5517232"/>
              <a:ext cx="1008112" cy="4571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Rectangle 10">
              <a:extLst>
                <a:ext uri="{FF2B5EF4-FFF2-40B4-BE49-F238E27FC236}">
                  <a16:creationId xmlns:a16="http://schemas.microsoft.com/office/drawing/2014/main" id="{6F364594-0FA1-4AA5-809D-F21D887DFEC6}"/>
                </a:ext>
              </a:extLst>
            </p:cNvPr>
            <p:cNvSpPr/>
            <p:nvPr/>
          </p:nvSpPr>
          <p:spPr>
            <a:xfrm>
              <a:off x="6372200" y="5517232"/>
              <a:ext cx="936104" cy="4571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Rectangle 11">
              <a:extLst>
                <a:ext uri="{FF2B5EF4-FFF2-40B4-BE49-F238E27FC236}">
                  <a16:creationId xmlns:a16="http://schemas.microsoft.com/office/drawing/2014/main" id="{03954899-E90B-47BB-B85B-1B9772E0D413}"/>
                </a:ext>
              </a:extLst>
            </p:cNvPr>
            <p:cNvSpPr/>
            <p:nvPr/>
          </p:nvSpPr>
          <p:spPr>
            <a:xfrm>
              <a:off x="4211960" y="5661248"/>
              <a:ext cx="936104" cy="4571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Rectangle 12">
              <a:extLst>
                <a:ext uri="{FF2B5EF4-FFF2-40B4-BE49-F238E27FC236}">
                  <a16:creationId xmlns:a16="http://schemas.microsoft.com/office/drawing/2014/main" id="{37C1A227-B146-4C87-B40E-B187334ADD29}"/>
                </a:ext>
              </a:extLst>
            </p:cNvPr>
            <p:cNvSpPr/>
            <p:nvPr/>
          </p:nvSpPr>
          <p:spPr>
            <a:xfrm>
              <a:off x="8244408" y="5747576"/>
              <a:ext cx="720080" cy="4571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Rectangle 13">
              <a:extLst>
                <a:ext uri="{FF2B5EF4-FFF2-40B4-BE49-F238E27FC236}">
                  <a16:creationId xmlns:a16="http://schemas.microsoft.com/office/drawing/2014/main" id="{EB884D6E-F833-4FDC-8394-930F21C5B80B}"/>
                </a:ext>
              </a:extLst>
            </p:cNvPr>
            <p:cNvSpPr/>
            <p:nvPr/>
          </p:nvSpPr>
          <p:spPr>
            <a:xfrm>
              <a:off x="3203848" y="5445224"/>
              <a:ext cx="1008112" cy="4571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Rectangle 14">
              <a:extLst>
                <a:ext uri="{FF2B5EF4-FFF2-40B4-BE49-F238E27FC236}">
                  <a16:creationId xmlns:a16="http://schemas.microsoft.com/office/drawing/2014/main" id="{329CEAAB-0089-47BB-AA81-C2BC65C208F1}"/>
                </a:ext>
              </a:extLst>
            </p:cNvPr>
            <p:cNvSpPr/>
            <p:nvPr/>
          </p:nvSpPr>
          <p:spPr>
            <a:xfrm>
              <a:off x="7308304" y="5308760"/>
              <a:ext cx="936104" cy="4571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Tree>
    <p:extLst>
      <p:ext uri="{BB962C8B-B14F-4D97-AF65-F5344CB8AC3E}">
        <p14:creationId xmlns:p14="http://schemas.microsoft.com/office/powerpoint/2010/main" val="816776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a:extLst>
            <a:ext uri="{FF2B5EF4-FFF2-40B4-BE49-F238E27FC236}">
              <a16:creationId xmlns:a16="http://schemas.microsoft.com/office/drawing/2014/main" id="{12D2C726-88C1-E1D0-EBA6-D0DC0266FE20}"/>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BF292AFC-FD43-F698-C711-1F5E997FFA22}"/>
              </a:ext>
            </a:extLst>
          </p:cNvPr>
          <p:cNvSpPr>
            <a:spLocks noGrp="1"/>
          </p:cNvSpPr>
          <p:nvPr>
            <p:ph type="ftr" sz="quarter" idx="11"/>
          </p:nvPr>
        </p:nvSpPr>
        <p:spPr/>
        <p:txBody>
          <a:bodyPr/>
          <a:lstStyle/>
          <a:p>
            <a:endParaRPr lang="en-IE" dirty="0"/>
          </a:p>
        </p:txBody>
      </p:sp>
      <p:sp>
        <p:nvSpPr>
          <p:cNvPr id="3" name="Slide Number Placeholder 2">
            <a:extLst>
              <a:ext uri="{FF2B5EF4-FFF2-40B4-BE49-F238E27FC236}">
                <a16:creationId xmlns:a16="http://schemas.microsoft.com/office/drawing/2014/main" id="{6491A83C-3D51-60C5-6083-61DD3EAC42C3}"/>
              </a:ext>
            </a:extLst>
          </p:cNvPr>
          <p:cNvSpPr>
            <a:spLocks noGrp="1"/>
          </p:cNvSpPr>
          <p:nvPr>
            <p:ph type="sldNum" sz="quarter" idx="4294967295"/>
          </p:nvPr>
        </p:nvSpPr>
        <p:spPr>
          <a:xfrm>
            <a:off x="609600" y="6426022"/>
            <a:ext cx="513806" cy="365125"/>
          </a:xfrm>
          <a:prstGeom prst="rect">
            <a:avLst/>
          </a:prstGeom>
        </p:spPr>
        <p:txBody>
          <a:bodyPr/>
          <a:lstStyle/>
          <a:p>
            <a:fld id="{2E91AE66-1252-4BF9-839A-9C2F268F7253}" type="slidenum">
              <a:rPr lang="en-IE" smtClean="0"/>
              <a:pPr/>
              <a:t>37</a:t>
            </a:fld>
            <a:endParaRPr lang="en-IE" dirty="0"/>
          </a:p>
        </p:txBody>
      </p:sp>
      <p:sp>
        <p:nvSpPr>
          <p:cNvPr id="4" name="Title 3">
            <a:extLst>
              <a:ext uri="{FF2B5EF4-FFF2-40B4-BE49-F238E27FC236}">
                <a16:creationId xmlns:a16="http://schemas.microsoft.com/office/drawing/2014/main" id="{0DC98D7D-0B3B-62DC-2DCF-BDE76091607B}"/>
              </a:ext>
            </a:extLst>
          </p:cNvPr>
          <p:cNvSpPr>
            <a:spLocks noGrp="1"/>
          </p:cNvSpPr>
          <p:nvPr>
            <p:ph type="title"/>
          </p:nvPr>
        </p:nvSpPr>
        <p:spPr/>
        <p:txBody>
          <a:bodyPr>
            <a:normAutofit/>
          </a:bodyPr>
          <a:lstStyle/>
          <a:p>
            <a:r>
              <a:rPr lang="en-IE" sz="2800" dirty="0"/>
              <a:t>Agenda</a:t>
            </a:r>
          </a:p>
        </p:txBody>
      </p:sp>
      <p:sp>
        <p:nvSpPr>
          <p:cNvPr id="5" name="Content Placeholder 4">
            <a:extLst>
              <a:ext uri="{FF2B5EF4-FFF2-40B4-BE49-F238E27FC236}">
                <a16:creationId xmlns:a16="http://schemas.microsoft.com/office/drawing/2014/main" id="{36909557-D23E-714D-A521-247CB887A611}"/>
              </a:ext>
            </a:extLst>
          </p:cNvPr>
          <p:cNvSpPr>
            <a:spLocks noGrp="1"/>
          </p:cNvSpPr>
          <p:nvPr>
            <p:ph idx="1"/>
          </p:nvPr>
        </p:nvSpPr>
        <p:spPr/>
        <p:txBody>
          <a:bodyPr>
            <a:normAutofit/>
          </a:bodyPr>
          <a:lstStyle/>
          <a:p>
            <a:pPr>
              <a:lnSpc>
                <a:spcPct val="200000"/>
              </a:lnSpc>
            </a:pPr>
            <a:r>
              <a:rPr lang="en-IE" sz="2400" b="1" dirty="0">
                <a:solidFill>
                  <a:srgbClr val="002060"/>
                </a:solidFill>
              </a:rPr>
              <a:t>A recap on the basics </a:t>
            </a:r>
          </a:p>
          <a:p>
            <a:pPr>
              <a:lnSpc>
                <a:spcPct val="200000"/>
              </a:lnSpc>
            </a:pPr>
            <a:r>
              <a:rPr lang="en-IE" sz="2400" b="1" dirty="0">
                <a:solidFill>
                  <a:srgbClr val="002060"/>
                </a:solidFill>
              </a:rPr>
              <a:t>Global Insights / Personal Insights </a:t>
            </a:r>
          </a:p>
          <a:p>
            <a:pPr>
              <a:lnSpc>
                <a:spcPct val="200000"/>
              </a:lnSpc>
            </a:pPr>
            <a:r>
              <a:rPr lang="en-IE" sz="2400" b="1" dirty="0">
                <a:solidFill>
                  <a:srgbClr val="002060"/>
                </a:solidFill>
              </a:rPr>
              <a:t>Case Study</a:t>
            </a:r>
          </a:p>
          <a:p>
            <a:pPr>
              <a:lnSpc>
                <a:spcPct val="200000"/>
              </a:lnSpc>
            </a:pPr>
            <a:r>
              <a:rPr lang="en-IE" sz="2400" b="1" dirty="0">
                <a:solidFill>
                  <a:srgbClr val="002060"/>
                </a:solidFill>
              </a:rPr>
              <a:t>Practical Questions</a:t>
            </a:r>
          </a:p>
        </p:txBody>
      </p:sp>
    </p:spTree>
    <p:extLst>
      <p:ext uri="{BB962C8B-B14F-4D97-AF65-F5344CB8AC3E}">
        <p14:creationId xmlns:p14="http://schemas.microsoft.com/office/powerpoint/2010/main" val="20590220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D5489-2F63-4EC5-9A65-2FA192F54EA1}"/>
              </a:ext>
            </a:extLst>
          </p:cNvPr>
          <p:cNvSpPr>
            <a:spLocks noGrp="1"/>
          </p:cNvSpPr>
          <p:nvPr>
            <p:ph type="title"/>
          </p:nvPr>
        </p:nvSpPr>
        <p:spPr/>
        <p:txBody>
          <a:bodyPr>
            <a:normAutofit/>
          </a:bodyPr>
          <a:lstStyle/>
          <a:p>
            <a:r>
              <a:rPr lang="en-IE" sz="2400" dirty="0"/>
              <a:t>The 4 Assurances Board Members must seek</a:t>
            </a:r>
          </a:p>
        </p:txBody>
      </p:sp>
      <p:sp>
        <p:nvSpPr>
          <p:cNvPr id="3" name="Content Placeholder 2">
            <a:extLst>
              <a:ext uri="{FF2B5EF4-FFF2-40B4-BE49-F238E27FC236}">
                <a16:creationId xmlns:a16="http://schemas.microsoft.com/office/drawing/2014/main" id="{11AEBF4D-7BEE-413F-8088-09CEF84F79F6}"/>
              </a:ext>
            </a:extLst>
          </p:cNvPr>
          <p:cNvSpPr>
            <a:spLocks noGrp="1"/>
          </p:cNvSpPr>
          <p:nvPr>
            <p:ph idx="1"/>
          </p:nvPr>
        </p:nvSpPr>
        <p:spPr>
          <a:xfrm>
            <a:off x="838200" y="1296052"/>
            <a:ext cx="10515600" cy="4486275"/>
          </a:xfrm>
        </p:spPr>
        <p:txBody>
          <a:bodyPr>
            <a:normAutofit lnSpcReduction="10000"/>
          </a:bodyPr>
          <a:lstStyle/>
          <a:p>
            <a:pPr lvl="0"/>
            <a:r>
              <a:rPr lang="en-IE" sz="2400" dirty="0">
                <a:effectLst/>
                <a:ea typeface="Calibri" panose="020F0502020204030204" pitchFamily="34" charset="0"/>
                <a:cs typeface="Times New Roman" panose="02020603050405020304" pitchFamily="18" charset="0"/>
              </a:rPr>
              <a:t>Can you assure the Board that you:</a:t>
            </a:r>
            <a:br>
              <a:rPr lang="en-IE" sz="2400" dirty="0">
                <a:effectLst/>
                <a:ea typeface="Calibri" panose="020F0502020204030204" pitchFamily="34" charset="0"/>
                <a:cs typeface="Times New Roman" panose="02020603050405020304" pitchFamily="18" charset="0"/>
              </a:rPr>
            </a:br>
            <a:endParaRPr lang="en-IE" sz="2400" dirty="0">
              <a:effectLst/>
              <a:ea typeface="Calibri" panose="020F0502020204030204" pitchFamily="34" charset="0"/>
              <a:cs typeface="Times New Roman" panose="02020603050405020304" pitchFamily="18" charset="0"/>
            </a:endParaRPr>
          </a:p>
          <a:p>
            <a:pPr marL="625475" lvl="0" indent="-355600">
              <a:buFont typeface="Symbol" panose="05050102010706020507" pitchFamily="18" charset="2"/>
              <a:buChar char=""/>
            </a:pPr>
            <a:r>
              <a:rPr lang="en-IE" sz="2400" dirty="0">
                <a:effectLst/>
                <a:ea typeface="Calibri" panose="020F0502020204030204" pitchFamily="34" charset="0"/>
                <a:cs typeface="Times New Roman" panose="02020603050405020304" pitchFamily="18" charset="0"/>
              </a:rPr>
              <a:t>have an up-to-date (complete) listing of the top risks facing the organisation?</a:t>
            </a:r>
            <a:br>
              <a:rPr lang="en-IE" sz="2400" dirty="0">
                <a:effectLst/>
                <a:ea typeface="Calibri" panose="020F0502020204030204" pitchFamily="34" charset="0"/>
                <a:cs typeface="Times New Roman" panose="02020603050405020304" pitchFamily="18" charset="0"/>
              </a:rPr>
            </a:br>
            <a:endParaRPr lang="en-IE" sz="2400" dirty="0">
              <a:effectLst/>
              <a:ea typeface="Calibri" panose="020F0502020204030204" pitchFamily="34" charset="0"/>
              <a:cs typeface="Times New Roman" panose="02020603050405020304" pitchFamily="18" charset="0"/>
            </a:endParaRPr>
          </a:p>
          <a:p>
            <a:pPr marL="625475" lvl="0" indent="-355600">
              <a:buFont typeface="Symbol" panose="05050102010706020507" pitchFamily="18" charset="2"/>
              <a:buChar char=""/>
            </a:pPr>
            <a:r>
              <a:rPr lang="en-IE" sz="2400" dirty="0">
                <a:effectLst/>
                <a:ea typeface="Calibri" panose="020F0502020204030204" pitchFamily="34" charset="0"/>
                <a:cs typeface="Times New Roman" panose="02020603050405020304" pitchFamily="18" charset="0"/>
              </a:rPr>
              <a:t>have action plans to address them appropriately </a:t>
            </a:r>
            <a:br>
              <a:rPr lang="en-IE" sz="2400" dirty="0">
                <a:effectLst/>
                <a:ea typeface="Calibri" panose="020F0502020204030204" pitchFamily="34" charset="0"/>
                <a:cs typeface="Times New Roman" panose="02020603050405020304" pitchFamily="18" charset="0"/>
              </a:rPr>
            </a:br>
            <a:r>
              <a:rPr lang="en-IE" i="1" dirty="0">
                <a:effectLst/>
                <a:ea typeface="Calibri" panose="020F0502020204030204" pitchFamily="34" charset="0"/>
                <a:cs typeface="Times New Roman" panose="02020603050405020304" pitchFamily="18" charset="0"/>
              </a:rPr>
              <a:t>(aligned with our risk appetite)?</a:t>
            </a:r>
            <a:br>
              <a:rPr lang="en-IE" sz="2400" dirty="0">
                <a:effectLst/>
                <a:ea typeface="Calibri" panose="020F0502020204030204" pitchFamily="34" charset="0"/>
                <a:cs typeface="Times New Roman" panose="02020603050405020304" pitchFamily="18" charset="0"/>
              </a:rPr>
            </a:br>
            <a:endParaRPr lang="en-IE" sz="2400" dirty="0">
              <a:effectLst/>
              <a:ea typeface="Calibri" panose="020F0502020204030204" pitchFamily="34" charset="0"/>
              <a:cs typeface="Times New Roman" panose="02020603050405020304" pitchFamily="18" charset="0"/>
            </a:endParaRPr>
          </a:p>
          <a:p>
            <a:pPr marL="625475" lvl="0" indent="-355600">
              <a:buFont typeface="Symbol" panose="05050102010706020507" pitchFamily="18" charset="2"/>
              <a:buChar char=""/>
            </a:pPr>
            <a:r>
              <a:rPr lang="en-IE" sz="2400" dirty="0">
                <a:effectLst/>
                <a:ea typeface="Calibri" panose="020F0502020204030204" pitchFamily="34" charset="0"/>
                <a:cs typeface="Times New Roman" panose="02020603050405020304" pitchFamily="18" charset="0"/>
              </a:rPr>
              <a:t>are implementing those actions on a timely basis?</a:t>
            </a:r>
            <a:br>
              <a:rPr lang="en-IE" sz="2400" dirty="0">
                <a:effectLst/>
                <a:ea typeface="Calibri" panose="020F0502020204030204" pitchFamily="34" charset="0"/>
                <a:cs typeface="Times New Roman" panose="02020603050405020304" pitchFamily="18" charset="0"/>
              </a:rPr>
            </a:br>
            <a:endParaRPr lang="en-IE" sz="2400" dirty="0">
              <a:effectLst/>
              <a:ea typeface="Calibri" panose="020F0502020204030204" pitchFamily="34" charset="0"/>
              <a:cs typeface="Times New Roman" panose="02020603050405020304" pitchFamily="18" charset="0"/>
            </a:endParaRPr>
          </a:p>
          <a:p>
            <a:pPr marL="625475" lvl="0" indent="-355600">
              <a:buFont typeface="Symbol" panose="05050102010706020507" pitchFamily="18" charset="2"/>
              <a:buChar char=""/>
            </a:pPr>
            <a:r>
              <a:rPr lang="en-IE" sz="2400" dirty="0">
                <a:effectLst/>
                <a:ea typeface="Calibri" panose="020F0502020204030204" pitchFamily="34" charset="0"/>
                <a:cs typeface="Times New Roman" panose="02020603050405020304" pitchFamily="18" charset="0"/>
              </a:rPr>
              <a:t>have told us anything else we need to know about risks?</a:t>
            </a:r>
            <a:br>
              <a:rPr lang="en-IE" sz="2400" dirty="0">
                <a:effectLst/>
                <a:ea typeface="Calibri" panose="020F0502020204030204" pitchFamily="34" charset="0"/>
                <a:cs typeface="Times New Roman" panose="02020603050405020304" pitchFamily="18" charset="0"/>
              </a:rPr>
            </a:br>
            <a:r>
              <a:rPr lang="en-IE" i="1" dirty="0">
                <a:effectLst/>
                <a:ea typeface="Calibri" panose="020F0502020204030204" pitchFamily="34" charset="0"/>
                <a:cs typeface="Times New Roman" panose="02020603050405020304" pitchFamily="18" charset="0"/>
              </a:rPr>
              <a:t>(addressing risk velocity, emerging risks etc)</a:t>
            </a:r>
          </a:p>
          <a:p>
            <a:pPr marL="625475" indent="-355600"/>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4" name="Footer Placeholder 3">
            <a:extLst>
              <a:ext uri="{FF2B5EF4-FFF2-40B4-BE49-F238E27FC236}">
                <a16:creationId xmlns:a16="http://schemas.microsoft.com/office/drawing/2014/main" id="{DEBA994B-D29E-43CE-A64B-9E3837DD73C8}"/>
              </a:ext>
            </a:extLst>
          </p:cNvPr>
          <p:cNvSpPr>
            <a:spLocks noGrp="1"/>
          </p:cNvSpPr>
          <p:nvPr>
            <p:ph type="ftr" sz="quarter" idx="11"/>
          </p:nvPr>
        </p:nvSpPr>
        <p:spPr/>
        <p:txBody>
          <a:bodyPr/>
          <a:lstStyle/>
          <a:p>
            <a:endParaRPr lang="en-IE" dirty="0"/>
          </a:p>
        </p:txBody>
      </p:sp>
      <p:sp>
        <p:nvSpPr>
          <p:cNvPr id="5" name="Slide Number Placeholder 4">
            <a:extLst>
              <a:ext uri="{FF2B5EF4-FFF2-40B4-BE49-F238E27FC236}">
                <a16:creationId xmlns:a16="http://schemas.microsoft.com/office/drawing/2014/main" id="{545FB04E-C681-4829-B7D0-44FFF18E9AF2}"/>
              </a:ext>
            </a:extLst>
          </p:cNvPr>
          <p:cNvSpPr>
            <a:spLocks noGrp="1"/>
          </p:cNvSpPr>
          <p:nvPr>
            <p:ph type="sldNum" sz="quarter" idx="4294967295"/>
          </p:nvPr>
        </p:nvSpPr>
        <p:spPr>
          <a:xfrm>
            <a:off x="838200" y="6426022"/>
            <a:ext cx="285206" cy="365125"/>
          </a:xfrm>
          <a:prstGeom prst="rect">
            <a:avLst/>
          </a:prstGeom>
        </p:spPr>
        <p:txBody>
          <a:bodyPr/>
          <a:lstStyle/>
          <a:p>
            <a:fld id="{2E91AE66-1252-4BF9-839A-9C2F268F7253}" type="slidenum">
              <a:rPr lang="en-IE" smtClean="0"/>
              <a:pPr/>
              <a:t>38</a:t>
            </a:fld>
            <a:endParaRPr lang="en-IE" dirty="0"/>
          </a:p>
        </p:txBody>
      </p:sp>
    </p:spTree>
    <p:extLst>
      <p:ext uri="{BB962C8B-B14F-4D97-AF65-F5344CB8AC3E}">
        <p14:creationId xmlns:p14="http://schemas.microsoft.com/office/powerpoint/2010/main" val="198735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4799856" y="3501008"/>
            <a:ext cx="914400" cy="914400"/>
          </a:xfrm>
          <a:prstGeom prst="rect">
            <a:avLst/>
          </a:prstGeom>
          <a:noFill/>
        </p:spPr>
        <p:txBody>
          <a:bodyPr wrap="none" lIns="0" tIns="0" rIns="0" bIns="0" rtlCol="0">
            <a:noAutofit/>
          </a:bodyPr>
          <a:lstStyle/>
          <a:p>
            <a:pPr indent="-274320">
              <a:spcAft>
                <a:spcPts val="900"/>
              </a:spcAft>
            </a:pPr>
            <a:endParaRPr lang="en-IE" sz="2000" dirty="0">
              <a:latin typeface="Georgia" pitchFamily="18" charset="0"/>
            </a:endParaRPr>
          </a:p>
        </p:txBody>
      </p:sp>
      <p:sp>
        <p:nvSpPr>
          <p:cNvPr id="2" name="Slide Number Placeholder 1"/>
          <p:cNvSpPr>
            <a:spLocks noGrp="1"/>
          </p:cNvSpPr>
          <p:nvPr>
            <p:ph type="sldNum" sz="quarter" idx="16"/>
          </p:nvPr>
        </p:nvSpPr>
        <p:spPr/>
        <p:txBody>
          <a:bodyPr/>
          <a:lstStyle/>
          <a:p>
            <a:pPr>
              <a:defRPr/>
            </a:pPr>
            <a:fld id="{DE0A4D21-4B7E-44AE-80B9-9C27676F31AD}" type="slidenum">
              <a:rPr lang="en-GB" smtClean="0"/>
              <a:pPr>
                <a:defRPr/>
              </a:pPr>
              <a:t>39</a:t>
            </a:fld>
            <a:endParaRPr lang="en-GB" dirty="0"/>
          </a:p>
        </p:txBody>
      </p:sp>
      <p:pic>
        <p:nvPicPr>
          <p:cNvPr id="5" name="Picture 4">
            <a:extLst>
              <a:ext uri="{FF2B5EF4-FFF2-40B4-BE49-F238E27FC236}">
                <a16:creationId xmlns:a16="http://schemas.microsoft.com/office/drawing/2014/main" id="{D79E4400-D712-0E6B-C24C-92D0FC42914A}"/>
              </a:ext>
            </a:extLst>
          </p:cNvPr>
          <p:cNvPicPr>
            <a:picLocks noChangeAspect="1"/>
          </p:cNvPicPr>
          <p:nvPr/>
        </p:nvPicPr>
        <p:blipFill>
          <a:blip r:embed="rId2"/>
          <a:stretch>
            <a:fillRect/>
          </a:stretch>
        </p:blipFill>
        <p:spPr>
          <a:xfrm>
            <a:off x="695400" y="683704"/>
            <a:ext cx="10801200" cy="5407232"/>
          </a:xfrm>
          <a:prstGeom prst="rect">
            <a:avLst/>
          </a:prstGeom>
        </p:spPr>
      </p:pic>
    </p:spTree>
    <p:extLst>
      <p:ext uri="{BB962C8B-B14F-4D97-AF65-F5344CB8AC3E}">
        <p14:creationId xmlns:p14="http://schemas.microsoft.com/office/powerpoint/2010/main" val="467365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rock&#10;&#10;Description generated with very high confidence">
            <a:extLst>
              <a:ext uri="{FF2B5EF4-FFF2-40B4-BE49-F238E27FC236}">
                <a16:creationId xmlns:a16="http://schemas.microsoft.com/office/drawing/2014/main" id="{B2B04F68-E204-4CA3-BFA4-B7C8DF5A6CDA}"/>
              </a:ext>
            </a:extLst>
          </p:cNvPr>
          <p:cNvPicPr>
            <a:picLocks noChangeAspect="1"/>
          </p:cNvPicPr>
          <p:nvPr/>
        </p:nvPicPr>
        <p:blipFill rotWithShape="1">
          <a:blip r:embed="rId2"/>
          <a:srcRect t="9179" r="1" b="1"/>
          <a:stretch/>
        </p:blipFill>
        <p:spPr>
          <a:xfrm>
            <a:off x="0" y="0"/>
            <a:ext cx="12192000" cy="6384758"/>
          </a:xfrm>
          <a:prstGeom prst="rect">
            <a:avLst/>
          </a:prstGeom>
        </p:spPr>
      </p:pic>
    </p:spTree>
    <p:extLst>
      <p:ext uri="{BB962C8B-B14F-4D97-AF65-F5344CB8AC3E}">
        <p14:creationId xmlns:p14="http://schemas.microsoft.com/office/powerpoint/2010/main" val="6287772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7BDC9C-2D33-40BA-B4C9-7C7E507A5BEC}"/>
              </a:ext>
            </a:extLst>
          </p:cNvPr>
          <p:cNvSpPr>
            <a:spLocks noGrp="1"/>
          </p:cNvSpPr>
          <p:nvPr>
            <p:ph type="title"/>
          </p:nvPr>
        </p:nvSpPr>
        <p:spPr/>
        <p:txBody>
          <a:bodyPr>
            <a:normAutofit fontScale="90000"/>
          </a:bodyPr>
          <a:lstStyle/>
          <a:p>
            <a:pPr algn="r">
              <a:lnSpc>
                <a:spcPct val="150000"/>
              </a:lnSpc>
            </a:pPr>
            <a:r>
              <a:rPr lang="en-IE" dirty="0"/>
              <a:t>“A good plan, violently executed now,</a:t>
            </a:r>
            <a:br>
              <a:rPr lang="en-IE" dirty="0"/>
            </a:br>
            <a:r>
              <a:rPr lang="en-IE" dirty="0"/>
              <a:t>is better than a perfect plan next week”</a:t>
            </a:r>
            <a:br>
              <a:rPr lang="en-IE" dirty="0"/>
            </a:br>
            <a:r>
              <a:rPr lang="en-IE" sz="2000" dirty="0"/>
              <a:t>General Patton, US Army</a:t>
            </a:r>
            <a:endParaRPr lang="en-IE" dirty="0"/>
          </a:p>
        </p:txBody>
      </p:sp>
    </p:spTree>
    <p:extLst>
      <p:ext uri="{BB962C8B-B14F-4D97-AF65-F5344CB8AC3E}">
        <p14:creationId xmlns:p14="http://schemas.microsoft.com/office/powerpoint/2010/main" val="3351083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82720C-E589-4668-A0DF-0D2649507179}"/>
              </a:ext>
            </a:extLst>
          </p:cNvPr>
          <p:cNvSpPr>
            <a:spLocks noGrp="1"/>
          </p:cNvSpPr>
          <p:nvPr>
            <p:ph type="title"/>
          </p:nvPr>
        </p:nvSpPr>
        <p:spPr/>
        <p:txBody>
          <a:bodyPr>
            <a:normAutofit/>
          </a:bodyPr>
          <a:lstStyle/>
          <a:p>
            <a:r>
              <a:rPr lang="en-IE" sz="2400" dirty="0"/>
              <a:t>Masterclass objectives </a:t>
            </a:r>
          </a:p>
        </p:txBody>
      </p:sp>
      <p:sp>
        <p:nvSpPr>
          <p:cNvPr id="4" name="Content Placeholder 3">
            <a:extLst>
              <a:ext uri="{FF2B5EF4-FFF2-40B4-BE49-F238E27FC236}">
                <a16:creationId xmlns:a16="http://schemas.microsoft.com/office/drawing/2014/main" id="{22AB3198-612E-4032-BBD4-0ADA3F812283}"/>
              </a:ext>
            </a:extLst>
          </p:cNvPr>
          <p:cNvSpPr>
            <a:spLocks noGrp="1"/>
          </p:cNvSpPr>
          <p:nvPr>
            <p:ph idx="1"/>
          </p:nvPr>
        </p:nvSpPr>
        <p:spPr>
          <a:xfrm>
            <a:off x="838200" y="1757082"/>
            <a:ext cx="11049000" cy="4419881"/>
          </a:xfrm>
        </p:spPr>
        <p:txBody>
          <a:bodyPr>
            <a:normAutofit/>
          </a:bodyPr>
          <a:lstStyle/>
          <a:p>
            <a:pPr>
              <a:lnSpc>
                <a:spcPct val="107000"/>
              </a:lnSpc>
              <a:spcAft>
                <a:spcPts val="800"/>
              </a:spcAft>
            </a:pPr>
            <a:r>
              <a:rPr lang="en-IE" sz="2400" dirty="0">
                <a:effectLst/>
                <a:latin typeface="Georgia" panose="02040502050405020303" pitchFamily="18" charset="0"/>
                <a:ea typeface="Calibri" panose="020F0502020204030204" pitchFamily="34" charset="0"/>
                <a:cs typeface="Times New Roman" panose="02020603050405020304" pitchFamily="18" charset="0"/>
              </a:rPr>
              <a:t>By the end of the session, participants will: </a:t>
            </a:r>
          </a:p>
          <a:p>
            <a:pPr marL="538163" lvl="0" indent="-358775">
              <a:lnSpc>
                <a:spcPct val="107000"/>
              </a:lnSpc>
              <a:spcAft>
                <a:spcPts val="800"/>
              </a:spcAft>
              <a:buFont typeface="Symbol" panose="05050102010706020507" pitchFamily="18" charset="2"/>
              <a:buChar char=""/>
            </a:pPr>
            <a:r>
              <a:rPr lang="en-IE" sz="2400" dirty="0">
                <a:effectLst/>
                <a:uFill>
                  <a:solidFill>
                    <a:srgbClr val="385623"/>
                  </a:solidFill>
                </a:uFill>
                <a:latin typeface="Georgia" panose="02040502050405020303" pitchFamily="18" charset="0"/>
                <a:ea typeface="Calibri" panose="020F0502020204030204" pitchFamily="34" charset="0"/>
                <a:cs typeface="Times New Roman" panose="02020603050405020304" pitchFamily="18" charset="0"/>
              </a:rPr>
              <a:t>have enhanced their understanding of their roles in relation to risk</a:t>
            </a:r>
          </a:p>
          <a:p>
            <a:pPr marL="538163" indent="-358775">
              <a:lnSpc>
                <a:spcPct val="107000"/>
              </a:lnSpc>
              <a:spcAft>
                <a:spcPts val="800"/>
              </a:spcAft>
              <a:buFont typeface="Symbol" panose="05050102010706020507" pitchFamily="18" charset="2"/>
              <a:buChar char=""/>
            </a:pPr>
            <a:r>
              <a:rPr lang="en-IE" sz="2400" dirty="0">
                <a:effectLst/>
                <a:uFill>
                  <a:solidFill>
                    <a:srgbClr val="385623"/>
                  </a:solidFill>
                </a:uFill>
                <a:latin typeface="Georgia" panose="02040502050405020303" pitchFamily="18" charset="0"/>
                <a:ea typeface="Calibri" panose="020F0502020204030204" pitchFamily="34" charset="0"/>
                <a:cs typeface="Times New Roman" panose="02020603050405020304" pitchFamily="18" charset="0"/>
              </a:rPr>
              <a:t>appreciate the importance of assessing the relative </a:t>
            </a:r>
            <a:r>
              <a:rPr lang="en-IE" sz="2400" dirty="0">
                <a:uFill>
                  <a:solidFill>
                    <a:srgbClr val="385623"/>
                  </a:solidFill>
                </a:uFill>
                <a:ea typeface="Calibri" panose="020F0502020204030204" pitchFamily="34" charset="0"/>
                <a:cs typeface="Times New Roman" panose="02020603050405020304" pitchFamily="18" charset="0"/>
              </a:rPr>
              <a:t>maturity of risk management practices</a:t>
            </a:r>
          </a:p>
          <a:p>
            <a:pPr marL="538163" indent="-358775">
              <a:lnSpc>
                <a:spcPct val="107000"/>
              </a:lnSpc>
              <a:spcAft>
                <a:spcPts val="800"/>
              </a:spcAft>
              <a:buFont typeface="Symbol" panose="05050102010706020507" pitchFamily="18" charset="2"/>
              <a:buChar char=""/>
            </a:pPr>
            <a:r>
              <a:rPr lang="en-IE" sz="2400" dirty="0">
                <a:effectLst/>
                <a:uFill>
                  <a:solidFill>
                    <a:srgbClr val="385623"/>
                  </a:solidFill>
                </a:uFill>
                <a:latin typeface="Georgia" panose="02040502050405020303" pitchFamily="18" charset="0"/>
                <a:ea typeface="Calibri" panose="020F0502020204030204" pitchFamily="34" charset="0"/>
                <a:cs typeface="Times New Roman" panose="02020603050405020304" pitchFamily="18" charset="0"/>
              </a:rPr>
              <a:t>have learned practical questions to ask at the Board table </a:t>
            </a:r>
          </a:p>
          <a:p>
            <a:pPr marL="538163" lvl="0" indent="-358775">
              <a:lnSpc>
                <a:spcPct val="107000"/>
              </a:lnSpc>
              <a:spcAft>
                <a:spcPts val="800"/>
              </a:spcAft>
              <a:buFont typeface="Symbol" panose="05050102010706020507" pitchFamily="18" charset="2"/>
              <a:buChar char=""/>
            </a:pPr>
            <a:r>
              <a:rPr lang="en-IE" sz="2400" dirty="0">
                <a:effectLst/>
                <a:uFill>
                  <a:solidFill>
                    <a:srgbClr val="385623"/>
                  </a:solidFill>
                </a:uFill>
                <a:latin typeface="Georgia" panose="02040502050405020303" pitchFamily="18" charset="0"/>
                <a:ea typeface="Calibri" panose="020F0502020204030204" pitchFamily="34" charset="0"/>
                <a:cs typeface="Times New Roman" panose="02020603050405020304" pitchFamily="18" charset="0"/>
              </a:rPr>
              <a:t>feel more confident about their ability to challenge management </a:t>
            </a:r>
            <a:r>
              <a:rPr lang="en-IE" sz="2400" dirty="0">
                <a:uFill>
                  <a:solidFill>
                    <a:srgbClr val="385623"/>
                  </a:solidFill>
                </a:uFill>
                <a:ea typeface="Calibri" panose="020F0502020204030204" pitchFamily="34" charset="0"/>
                <a:cs typeface="Times New Roman" panose="02020603050405020304" pitchFamily="18" charset="0"/>
              </a:rPr>
              <a:t>about </a:t>
            </a:r>
            <a:r>
              <a:rPr lang="en-IE" sz="2400" dirty="0">
                <a:effectLst/>
                <a:uFill>
                  <a:solidFill>
                    <a:srgbClr val="385623"/>
                  </a:solidFill>
                </a:uFill>
                <a:latin typeface="Georgia" panose="02040502050405020303" pitchFamily="18" charset="0"/>
                <a:ea typeface="Calibri" panose="020F0502020204030204" pitchFamily="34" charset="0"/>
                <a:cs typeface="Times New Roman" panose="02020603050405020304" pitchFamily="18" charset="0"/>
              </a:rPr>
              <a:t>risk</a:t>
            </a:r>
          </a:p>
          <a:p>
            <a:endParaRPr lang="en-IE" sz="2800" dirty="0"/>
          </a:p>
        </p:txBody>
      </p:sp>
      <p:sp>
        <p:nvSpPr>
          <p:cNvPr id="2" name="Footer Placeholder 1">
            <a:extLst>
              <a:ext uri="{FF2B5EF4-FFF2-40B4-BE49-F238E27FC236}">
                <a16:creationId xmlns:a16="http://schemas.microsoft.com/office/drawing/2014/main" id="{861E4462-B1DF-43F4-B118-7BC8BE169074}"/>
              </a:ext>
            </a:extLst>
          </p:cNvPr>
          <p:cNvSpPr>
            <a:spLocks noGrp="1"/>
          </p:cNvSpPr>
          <p:nvPr>
            <p:ph type="ftr" sz="quarter" idx="11"/>
          </p:nvPr>
        </p:nvSpPr>
        <p:spPr/>
        <p:txBody>
          <a:bodyPr/>
          <a:lstStyle/>
          <a:p>
            <a:endParaRPr lang="en-IE" dirty="0"/>
          </a:p>
        </p:txBody>
      </p:sp>
    </p:spTree>
    <p:extLst>
      <p:ext uri="{BB962C8B-B14F-4D97-AF65-F5344CB8AC3E}">
        <p14:creationId xmlns:p14="http://schemas.microsoft.com/office/powerpoint/2010/main" val="2324859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55000">
              <a:schemeClr val="accent1">
                <a:lumMod val="45000"/>
                <a:lumOff val="55000"/>
              </a:schemeClr>
            </a:gs>
            <a:gs pos="35000">
              <a:schemeClr val="accent1">
                <a:lumMod val="45000"/>
                <a:lumOff val="55000"/>
              </a:schemeClr>
            </a:gs>
            <a:gs pos="76000">
              <a:schemeClr val="accent1">
                <a:lumMod val="30000"/>
                <a:lumOff val="70000"/>
              </a:schemeClr>
            </a:gs>
          </a:gsLst>
          <a:lin ang="13500000" scaled="1"/>
          <a:tileRect/>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5AE267-0114-0D24-28D4-B5EAC006ED1B}"/>
              </a:ext>
            </a:extLst>
          </p:cNvPr>
          <p:cNvSpPr>
            <a:spLocks noGrp="1"/>
          </p:cNvSpPr>
          <p:nvPr>
            <p:ph idx="1"/>
          </p:nvPr>
        </p:nvSpPr>
        <p:spPr>
          <a:xfrm>
            <a:off x="838200" y="2714323"/>
            <a:ext cx="10515600" cy="3462639"/>
          </a:xfrm>
        </p:spPr>
        <p:txBody>
          <a:bodyPr>
            <a:normAutofit/>
          </a:bodyPr>
          <a:lstStyle/>
          <a:p>
            <a:pPr algn="ctr"/>
            <a:r>
              <a:rPr lang="en-IE" sz="2800" b="1" dirty="0">
                <a:solidFill>
                  <a:srgbClr val="002060"/>
                </a:solidFill>
              </a:rPr>
              <a:t>What do you want to get out of this Masterclass?</a:t>
            </a:r>
          </a:p>
          <a:p>
            <a:pPr algn="ctr"/>
            <a:endParaRPr lang="en-IE" sz="2800" b="1" dirty="0">
              <a:solidFill>
                <a:srgbClr val="002060"/>
              </a:solidFill>
            </a:endParaRPr>
          </a:p>
          <a:p>
            <a:pPr algn="ctr"/>
            <a:r>
              <a:rPr lang="en-IE" sz="2800" b="1" dirty="0">
                <a:solidFill>
                  <a:srgbClr val="002060"/>
                </a:solidFill>
              </a:rPr>
              <a:t>Provide a brief description in the Chat-box</a:t>
            </a:r>
          </a:p>
        </p:txBody>
      </p:sp>
      <p:sp>
        <p:nvSpPr>
          <p:cNvPr id="4" name="Footer Placeholder 3">
            <a:extLst>
              <a:ext uri="{FF2B5EF4-FFF2-40B4-BE49-F238E27FC236}">
                <a16:creationId xmlns:a16="http://schemas.microsoft.com/office/drawing/2014/main" id="{3D7E4916-FD89-B00C-4EC9-6091088420E1}"/>
              </a:ext>
            </a:extLst>
          </p:cNvPr>
          <p:cNvSpPr>
            <a:spLocks noGrp="1"/>
          </p:cNvSpPr>
          <p:nvPr>
            <p:ph type="ftr" sz="quarter" idx="11"/>
          </p:nvPr>
        </p:nvSpPr>
        <p:spPr/>
        <p:txBody>
          <a:bodyPr/>
          <a:lstStyle/>
          <a:p>
            <a:endParaRPr lang="en-IE" dirty="0"/>
          </a:p>
        </p:txBody>
      </p:sp>
    </p:spTree>
    <p:extLst>
      <p:ext uri="{BB962C8B-B14F-4D97-AF65-F5344CB8AC3E}">
        <p14:creationId xmlns:p14="http://schemas.microsoft.com/office/powerpoint/2010/main" val="1046862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24692C3-609C-4ABB-B320-96BE33E260B7}"/>
              </a:ext>
            </a:extLst>
          </p:cNvPr>
          <p:cNvSpPr>
            <a:spLocks noGrp="1"/>
          </p:cNvSpPr>
          <p:nvPr>
            <p:ph type="ftr" sz="quarter" idx="11"/>
          </p:nvPr>
        </p:nvSpPr>
        <p:spPr/>
        <p:txBody>
          <a:bodyPr/>
          <a:lstStyle/>
          <a:p>
            <a:endParaRPr lang="en-IE" dirty="0"/>
          </a:p>
        </p:txBody>
      </p:sp>
      <p:sp>
        <p:nvSpPr>
          <p:cNvPr id="3" name="Slide Number Placeholder 2">
            <a:extLst>
              <a:ext uri="{FF2B5EF4-FFF2-40B4-BE49-F238E27FC236}">
                <a16:creationId xmlns:a16="http://schemas.microsoft.com/office/drawing/2014/main" id="{D3AF82A6-1E0B-4FA5-A26D-D718B4F09310}"/>
              </a:ext>
            </a:extLst>
          </p:cNvPr>
          <p:cNvSpPr>
            <a:spLocks noGrp="1"/>
          </p:cNvSpPr>
          <p:nvPr>
            <p:ph type="sldNum" sz="quarter" idx="4294967295"/>
          </p:nvPr>
        </p:nvSpPr>
        <p:spPr>
          <a:xfrm>
            <a:off x="609600" y="6426022"/>
            <a:ext cx="513806" cy="365125"/>
          </a:xfrm>
          <a:prstGeom prst="rect">
            <a:avLst/>
          </a:prstGeom>
        </p:spPr>
        <p:txBody>
          <a:bodyPr/>
          <a:lstStyle/>
          <a:p>
            <a:fld id="{2E91AE66-1252-4BF9-839A-9C2F268F7253}" type="slidenum">
              <a:rPr lang="en-IE" smtClean="0"/>
              <a:pPr/>
              <a:t>7</a:t>
            </a:fld>
            <a:endParaRPr lang="en-IE" dirty="0"/>
          </a:p>
        </p:txBody>
      </p:sp>
      <p:sp>
        <p:nvSpPr>
          <p:cNvPr id="4" name="Title 3">
            <a:extLst>
              <a:ext uri="{FF2B5EF4-FFF2-40B4-BE49-F238E27FC236}">
                <a16:creationId xmlns:a16="http://schemas.microsoft.com/office/drawing/2014/main" id="{81E108B5-41FA-4FCA-A7CC-B8732AC125D6}"/>
              </a:ext>
            </a:extLst>
          </p:cNvPr>
          <p:cNvSpPr>
            <a:spLocks noGrp="1"/>
          </p:cNvSpPr>
          <p:nvPr>
            <p:ph type="title"/>
          </p:nvPr>
        </p:nvSpPr>
        <p:spPr/>
        <p:txBody>
          <a:bodyPr>
            <a:normAutofit/>
          </a:bodyPr>
          <a:lstStyle/>
          <a:p>
            <a:r>
              <a:rPr lang="en-IE" sz="2800" dirty="0"/>
              <a:t>Agenda</a:t>
            </a:r>
          </a:p>
        </p:txBody>
      </p:sp>
      <p:sp>
        <p:nvSpPr>
          <p:cNvPr id="5" name="Content Placeholder 4">
            <a:extLst>
              <a:ext uri="{FF2B5EF4-FFF2-40B4-BE49-F238E27FC236}">
                <a16:creationId xmlns:a16="http://schemas.microsoft.com/office/drawing/2014/main" id="{6BAB12C2-CC71-4069-BB94-DF6D121E7384}"/>
              </a:ext>
            </a:extLst>
          </p:cNvPr>
          <p:cNvSpPr>
            <a:spLocks noGrp="1"/>
          </p:cNvSpPr>
          <p:nvPr>
            <p:ph idx="1"/>
          </p:nvPr>
        </p:nvSpPr>
        <p:spPr/>
        <p:txBody>
          <a:bodyPr>
            <a:normAutofit/>
          </a:bodyPr>
          <a:lstStyle/>
          <a:p>
            <a:pPr>
              <a:lnSpc>
                <a:spcPct val="200000"/>
              </a:lnSpc>
            </a:pPr>
            <a:r>
              <a:rPr lang="en-IE" sz="2400" b="1" dirty="0">
                <a:solidFill>
                  <a:srgbClr val="002060"/>
                </a:solidFill>
              </a:rPr>
              <a:t>Case Study</a:t>
            </a:r>
          </a:p>
          <a:p>
            <a:pPr>
              <a:lnSpc>
                <a:spcPct val="200000"/>
              </a:lnSpc>
            </a:pPr>
            <a:r>
              <a:rPr lang="en-IE" sz="2400" b="1" dirty="0">
                <a:solidFill>
                  <a:srgbClr val="002060"/>
                </a:solidFill>
              </a:rPr>
              <a:t>A recap on the basics </a:t>
            </a:r>
          </a:p>
          <a:p>
            <a:pPr>
              <a:lnSpc>
                <a:spcPct val="200000"/>
              </a:lnSpc>
            </a:pPr>
            <a:r>
              <a:rPr lang="en-IE" sz="2400" b="1" dirty="0">
                <a:solidFill>
                  <a:srgbClr val="002060"/>
                </a:solidFill>
              </a:rPr>
              <a:t>Global Insights / Personal Insights </a:t>
            </a:r>
          </a:p>
          <a:p>
            <a:pPr>
              <a:lnSpc>
                <a:spcPct val="200000"/>
              </a:lnSpc>
            </a:pPr>
            <a:r>
              <a:rPr lang="en-IE" sz="2400" b="1" dirty="0">
                <a:solidFill>
                  <a:srgbClr val="002060"/>
                </a:solidFill>
              </a:rPr>
              <a:t>Practical Questions</a:t>
            </a:r>
          </a:p>
        </p:txBody>
      </p:sp>
    </p:spTree>
    <p:extLst>
      <p:ext uri="{BB962C8B-B14F-4D97-AF65-F5344CB8AC3E}">
        <p14:creationId xmlns:p14="http://schemas.microsoft.com/office/powerpoint/2010/main" val="1454222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9DE06D1-4A14-4895-8C60-CFAC903F9EBA}"/>
              </a:ext>
            </a:extLst>
          </p:cNvPr>
          <p:cNvSpPr>
            <a:spLocks noGrp="1"/>
          </p:cNvSpPr>
          <p:nvPr>
            <p:ph type="title"/>
          </p:nvPr>
        </p:nvSpPr>
        <p:spPr/>
        <p:txBody>
          <a:bodyPr>
            <a:normAutofit/>
          </a:bodyPr>
          <a:lstStyle/>
          <a:p>
            <a:r>
              <a:rPr lang="en-IE" sz="4400" dirty="0"/>
              <a:t>Case Study</a:t>
            </a:r>
            <a:endParaRPr lang="en-IE" sz="4400" b="0" dirty="0"/>
          </a:p>
        </p:txBody>
      </p:sp>
      <p:sp>
        <p:nvSpPr>
          <p:cNvPr id="4" name="Footer Placeholder 3">
            <a:extLst>
              <a:ext uri="{FF2B5EF4-FFF2-40B4-BE49-F238E27FC236}">
                <a16:creationId xmlns:a16="http://schemas.microsoft.com/office/drawing/2014/main" id="{2C0094EE-90A7-4A9D-8CC1-65B118DA19BD}"/>
              </a:ext>
            </a:extLst>
          </p:cNvPr>
          <p:cNvSpPr>
            <a:spLocks noGrp="1"/>
          </p:cNvSpPr>
          <p:nvPr>
            <p:ph type="ftr" sz="quarter" idx="11"/>
          </p:nvPr>
        </p:nvSpPr>
        <p:spPr/>
        <p:txBody>
          <a:bodyPr/>
          <a:lstStyle/>
          <a:p>
            <a:endParaRPr lang="en-IE" dirty="0"/>
          </a:p>
        </p:txBody>
      </p:sp>
      <p:sp>
        <p:nvSpPr>
          <p:cNvPr id="5" name="Slide Number Placeholder 4">
            <a:extLst>
              <a:ext uri="{FF2B5EF4-FFF2-40B4-BE49-F238E27FC236}">
                <a16:creationId xmlns:a16="http://schemas.microsoft.com/office/drawing/2014/main" id="{8B41D359-8BA0-4066-B940-C701DDA44E44}"/>
              </a:ext>
            </a:extLst>
          </p:cNvPr>
          <p:cNvSpPr>
            <a:spLocks noGrp="1"/>
          </p:cNvSpPr>
          <p:nvPr>
            <p:ph type="sldNum" sz="quarter" idx="4294967295"/>
          </p:nvPr>
        </p:nvSpPr>
        <p:spPr>
          <a:xfrm>
            <a:off x="838200" y="6426022"/>
            <a:ext cx="285206" cy="365125"/>
          </a:xfrm>
          <a:prstGeom prst="rect">
            <a:avLst/>
          </a:prstGeom>
        </p:spPr>
        <p:txBody>
          <a:bodyPr/>
          <a:lstStyle/>
          <a:p>
            <a:fld id="{2E91AE66-1252-4BF9-839A-9C2F268F7253}" type="slidenum">
              <a:rPr lang="en-IE" smtClean="0"/>
              <a:pPr/>
              <a:t>8</a:t>
            </a:fld>
            <a:endParaRPr lang="en-IE" dirty="0"/>
          </a:p>
        </p:txBody>
      </p:sp>
      <p:sp>
        <p:nvSpPr>
          <p:cNvPr id="2" name="TextBox 1">
            <a:extLst>
              <a:ext uri="{FF2B5EF4-FFF2-40B4-BE49-F238E27FC236}">
                <a16:creationId xmlns:a16="http://schemas.microsoft.com/office/drawing/2014/main" id="{1F4C724D-0C61-4E38-BD23-296EEE7EBF8D}"/>
              </a:ext>
            </a:extLst>
          </p:cNvPr>
          <p:cNvSpPr txBox="1"/>
          <p:nvPr/>
        </p:nvSpPr>
        <p:spPr>
          <a:xfrm>
            <a:off x="844550" y="4048217"/>
            <a:ext cx="902811" cy="1323439"/>
          </a:xfrm>
          <a:prstGeom prst="rect">
            <a:avLst/>
          </a:prstGeom>
          <a:noFill/>
        </p:spPr>
        <p:txBody>
          <a:bodyPr wrap="none" rtlCol="0">
            <a:spAutoFit/>
          </a:bodyPr>
          <a:lstStyle/>
          <a:p>
            <a:r>
              <a:rPr lang="en-IE" sz="8000" i="1" dirty="0">
                <a:solidFill>
                  <a:schemeClr val="bg1"/>
                </a:solidFill>
                <a:latin typeface="Georgia" panose="02040502050405020303" pitchFamily="18" charset="0"/>
              </a:rPr>
              <a:t>1.</a:t>
            </a:r>
            <a:endParaRPr lang="en-IE" i="1" dirty="0">
              <a:solidFill>
                <a:schemeClr val="bg1"/>
              </a:solidFill>
              <a:latin typeface="Georgia" panose="02040502050405020303" pitchFamily="18" charset="0"/>
            </a:endParaRPr>
          </a:p>
        </p:txBody>
      </p:sp>
    </p:spTree>
    <p:extLst>
      <p:ext uri="{BB962C8B-B14F-4D97-AF65-F5344CB8AC3E}">
        <p14:creationId xmlns:p14="http://schemas.microsoft.com/office/powerpoint/2010/main" val="3087989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2033E54C-3DF4-CADD-ED26-667435BC1367}"/>
              </a:ext>
            </a:extLst>
          </p:cNvPr>
          <p:cNvSpPr>
            <a:spLocks noGrp="1"/>
          </p:cNvSpPr>
          <p:nvPr>
            <p:ph idx="1"/>
          </p:nvPr>
        </p:nvSpPr>
        <p:spPr>
          <a:xfrm>
            <a:off x="838200" y="546847"/>
            <a:ext cx="10515600" cy="5630116"/>
          </a:xfrm>
        </p:spPr>
        <p:txBody>
          <a:bodyPr>
            <a:normAutofit fontScale="92500" lnSpcReduction="10000"/>
          </a:bodyPr>
          <a:lstStyle/>
          <a:p>
            <a:pPr>
              <a:lnSpc>
                <a:spcPct val="100000"/>
              </a:lnSpc>
              <a:spcBef>
                <a:spcPts val="600"/>
              </a:spcBef>
              <a:spcAft>
                <a:spcPts val="600"/>
              </a:spcAft>
            </a:pPr>
            <a:r>
              <a:rPr lang="en-IE" i="1" dirty="0">
                <a:effectLst/>
                <a:latin typeface="Georgia" panose="02040502050405020303" pitchFamily="18" charset="0"/>
                <a:ea typeface="Calibri" panose="020F0502020204030204" pitchFamily="34" charset="0"/>
                <a:cs typeface="Calibri" panose="020F0502020204030204" pitchFamily="34" charset="0"/>
              </a:rPr>
              <a:t>Carol is a project manager with a long and successful track record, especially in overseeing implementation of complex IT projects. She was delighted when she applied and was accepted to join the board of a financial services company.</a:t>
            </a:r>
            <a:endParaRPr lang="en-IE" dirty="0">
              <a:effectLst/>
              <a:latin typeface="Georgia" panose="02040502050405020303" pitchFamily="18" charset="0"/>
              <a:ea typeface="Calibri" panose="020F0502020204030204" pitchFamily="34" charset="0"/>
              <a:cs typeface="Calibri" panose="020F0502020204030204" pitchFamily="34" charset="0"/>
            </a:endParaRPr>
          </a:p>
          <a:p>
            <a:pPr>
              <a:lnSpc>
                <a:spcPct val="100000"/>
              </a:lnSpc>
              <a:spcBef>
                <a:spcPts val="600"/>
              </a:spcBef>
              <a:spcAft>
                <a:spcPts val="600"/>
              </a:spcAft>
            </a:pPr>
            <a:r>
              <a:rPr lang="en-IE" i="1" dirty="0">
                <a:effectLst/>
                <a:latin typeface="Georgia" panose="02040502050405020303" pitchFamily="18" charset="0"/>
                <a:ea typeface="Calibri" panose="020F0502020204030204" pitchFamily="34" charset="0"/>
                <a:cs typeface="Calibri" panose="020F0502020204030204" pitchFamily="34" charset="0"/>
              </a:rPr>
              <a:t>The company has transparency and accountability as core values and all the senior executive team attend the whole board meeting to foster these values and demonstrate that the board is committed to them.</a:t>
            </a:r>
            <a:endParaRPr lang="en-IE" dirty="0">
              <a:effectLst/>
              <a:latin typeface="Georgia" panose="02040502050405020303" pitchFamily="18" charset="0"/>
              <a:ea typeface="Calibri" panose="020F0502020204030204" pitchFamily="34" charset="0"/>
              <a:cs typeface="Calibri" panose="020F0502020204030204" pitchFamily="34" charset="0"/>
            </a:endParaRPr>
          </a:p>
          <a:p>
            <a:pPr>
              <a:lnSpc>
                <a:spcPct val="100000"/>
              </a:lnSpc>
              <a:spcBef>
                <a:spcPts val="600"/>
              </a:spcBef>
              <a:spcAft>
                <a:spcPts val="600"/>
              </a:spcAft>
            </a:pPr>
            <a:r>
              <a:rPr lang="en-IE" i="1" dirty="0">
                <a:effectLst/>
                <a:latin typeface="Georgia" panose="02040502050405020303" pitchFamily="18" charset="0"/>
                <a:ea typeface="Calibri" panose="020F0502020204030204" pitchFamily="34" charset="0"/>
                <a:cs typeface="Calibri" panose="020F0502020204030204" pitchFamily="34" charset="0"/>
              </a:rPr>
              <a:t>At the most recent meeting, Carol asked a series of questions about a project that she believes could be at risk of delays, error and cost overruns (especially in relation to cyber threats). She felt that the CEO was not fully alert to the potential scale of the issues, and that the executive responsible, who was at the meeting, was evasive in answering. The board, however, took notice and asked for a deep dive into the project at their meeting after next.</a:t>
            </a:r>
            <a:endParaRPr lang="en-IE" dirty="0">
              <a:effectLst/>
              <a:latin typeface="Georgia" panose="02040502050405020303" pitchFamily="18" charset="0"/>
              <a:ea typeface="Calibri" panose="020F0502020204030204" pitchFamily="34" charset="0"/>
              <a:cs typeface="Calibri" panose="020F0502020204030204" pitchFamily="34" charset="0"/>
            </a:endParaRPr>
          </a:p>
          <a:p>
            <a:pPr>
              <a:lnSpc>
                <a:spcPct val="100000"/>
              </a:lnSpc>
              <a:spcBef>
                <a:spcPts val="600"/>
              </a:spcBef>
              <a:spcAft>
                <a:spcPts val="600"/>
              </a:spcAft>
            </a:pPr>
            <a:r>
              <a:rPr lang="en-IE" i="1" dirty="0">
                <a:effectLst/>
                <a:latin typeface="Georgia" panose="02040502050405020303" pitchFamily="18" charset="0"/>
                <a:ea typeface="Calibri" panose="020F0502020204030204" pitchFamily="34" charset="0"/>
                <a:cs typeface="Calibri" panose="020F0502020204030204" pitchFamily="34" charset="0"/>
              </a:rPr>
              <a:t>The executive responsible for the project feels deeply offended and believes that Carol has defamed him and questioned his competence in front of his peers and manager. He has asked the Inhouse General Counsel for advice on how to take legal action against Carol. </a:t>
            </a:r>
            <a:endParaRPr lang="en-IE" dirty="0">
              <a:effectLst/>
              <a:latin typeface="Georgia" panose="02040502050405020303" pitchFamily="18" charset="0"/>
              <a:ea typeface="Calibri" panose="020F0502020204030204" pitchFamily="34" charset="0"/>
              <a:cs typeface="Calibri" panose="020F0502020204030204" pitchFamily="34" charset="0"/>
            </a:endParaRPr>
          </a:p>
          <a:p>
            <a:pPr>
              <a:lnSpc>
                <a:spcPct val="100000"/>
              </a:lnSpc>
              <a:spcBef>
                <a:spcPts val="600"/>
              </a:spcBef>
              <a:spcAft>
                <a:spcPts val="600"/>
              </a:spcAft>
            </a:pPr>
            <a:r>
              <a:rPr lang="en-IE" i="1" dirty="0">
                <a:effectLst/>
                <a:latin typeface="Georgia" panose="02040502050405020303" pitchFamily="18" charset="0"/>
                <a:ea typeface="Calibri" panose="020F0502020204030204" pitchFamily="34" charset="0"/>
                <a:cs typeface="Calibri" panose="020F0502020204030204" pitchFamily="34" charset="0"/>
              </a:rPr>
              <a:t>The Chair has been informed and has called Carol, asking her to propose a way to resolve this situation. </a:t>
            </a:r>
            <a:r>
              <a:rPr lang="en-IE" b="1" i="1" dirty="0">
                <a:effectLst/>
                <a:latin typeface="Georgia" panose="02040502050405020303" pitchFamily="18" charset="0"/>
                <a:ea typeface="Calibri" panose="020F0502020204030204" pitchFamily="34" charset="0"/>
                <a:cs typeface="Calibri" panose="020F0502020204030204" pitchFamily="34" charset="0"/>
              </a:rPr>
              <a:t>Suggest a small number of key actions to resolve the situation.</a:t>
            </a:r>
            <a:br>
              <a:rPr lang="en-IE" b="1" i="1" dirty="0">
                <a:effectLst/>
                <a:latin typeface="Georgia" panose="02040502050405020303" pitchFamily="18" charset="0"/>
                <a:ea typeface="Calibri" panose="020F0502020204030204" pitchFamily="34" charset="0"/>
                <a:cs typeface="Calibri" panose="020F0502020204030204" pitchFamily="34" charset="0"/>
              </a:rPr>
            </a:br>
            <a:br>
              <a:rPr lang="en-IE" b="1" i="1" dirty="0">
                <a:effectLst/>
                <a:latin typeface="Georgia" panose="02040502050405020303" pitchFamily="18" charset="0"/>
                <a:ea typeface="Calibri" panose="020F0502020204030204" pitchFamily="34" charset="0"/>
                <a:cs typeface="Calibri" panose="020F0502020204030204" pitchFamily="34" charset="0"/>
              </a:rPr>
            </a:br>
            <a:r>
              <a:rPr lang="en-IE" b="1" i="1" dirty="0">
                <a:effectLst/>
                <a:latin typeface="Arial" panose="020B0604020202020204" pitchFamily="34" charset="0"/>
                <a:ea typeface="Calibri" panose="020F0502020204030204" pitchFamily="34" charset="0"/>
                <a:cs typeface="Arial" panose="020B0604020202020204" pitchFamily="34" charset="0"/>
              </a:rPr>
              <a:t>                                                               </a:t>
            </a:r>
            <a:r>
              <a:rPr lang="en-IE" sz="1800" dirty="0">
                <a:effectLst/>
                <a:latin typeface="Arial" panose="020B0604020202020204" pitchFamily="34" charset="0"/>
                <a:ea typeface="Calibri" panose="020F0502020204030204" pitchFamily="34" charset="0"/>
                <a:cs typeface="Arial" panose="020B0604020202020204" pitchFamily="34" charset="0"/>
              </a:rPr>
              <a:t>(Hint: consider this problem at a number of levels of concern)</a:t>
            </a:r>
            <a:endParaRPr lang="en-IE" dirty="0">
              <a:effectLst/>
              <a:latin typeface="Arial" panose="020B0604020202020204" pitchFamily="34" charset="0"/>
              <a:ea typeface="Calibri" panose="020F0502020204030204" pitchFamily="34" charset="0"/>
              <a:cs typeface="Arial" panose="020B0604020202020204" pitchFamily="34" charset="0"/>
            </a:endParaRPr>
          </a:p>
          <a:p>
            <a:endParaRPr lang="en-IE" dirty="0"/>
          </a:p>
        </p:txBody>
      </p:sp>
      <p:sp>
        <p:nvSpPr>
          <p:cNvPr id="3" name="Footer Placeholder 2">
            <a:extLst>
              <a:ext uri="{FF2B5EF4-FFF2-40B4-BE49-F238E27FC236}">
                <a16:creationId xmlns:a16="http://schemas.microsoft.com/office/drawing/2014/main" id="{B642E248-6C57-8E20-4CD5-79C39BD54416}"/>
              </a:ext>
            </a:extLst>
          </p:cNvPr>
          <p:cNvSpPr>
            <a:spLocks noGrp="1"/>
          </p:cNvSpPr>
          <p:nvPr>
            <p:ph type="ftr" sz="quarter" idx="11"/>
          </p:nvPr>
        </p:nvSpPr>
        <p:spPr/>
        <p:txBody>
          <a:bodyPr/>
          <a:lstStyle/>
          <a:p>
            <a:endParaRPr lang="en-IE" dirty="0"/>
          </a:p>
        </p:txBody>
      </p:sp>
    </p:spTree>
    <p:extLst>
      <p:ext uri="{BB962C8B-B14F-4D97-AF65-F5344CB8AC3E}">
        <p14:creationId xmlns:p14="http://schemas.microsoft.com/office/powerpoint/2010/main" val="23943196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07058C8-F27D-43EC-9A58-AA1EFB5BD2C9}" vid="{130CDE0F-38EC-48EA-925E-BFD1E1A9176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Mod 1</Template>
  <TotalTime>5934</TotalTime>
  <Words>1609</Words>
  <Application>Microsoft Office PowerPoint</Application>
  <PresentationFormat>Widescreen</PresentationFormat>
  <Paragraphs>224</Paragraphs>
  <Slides>40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Georgia</vt:lpstr>
      <vt:lpstr>Symbol</vt:lpstr>
      <vt:lpstr>Wingdings</vt:lpstr>
      <vt:lpstr>Office Theme</vt:lpstr>
      <vt:lpstr>Risk Masterclass  November 2024</vt:lpstr>
      <vt:lpstr>PowerPoint Presentation</vt:lpstr>
      <vt:lpstr>PowerPoint Presentation</vt:lpstr>
      <vt:lpstr>PowerPoint Presentation</vt:lpstr>
      <vt:lpstr>Masterclass objectives </vt:lpstr>
      <vt:lpstr>PowerPoint Presentation</vt:lpstr>
      <vt:lpstr>Agenda</vt:lpstr>
      <vt:lpstr>Case Study</vt:lpstr>
      <vt:lpstr>PowerPoint Presentation</vt:lpstr>
      <vt:lpstr>A recap on the basics</vt:lpstr>
      <vt:lpstr>The Board’s responsibilities for risk (v. Management) ???</vt:lpstr>
      <vt:lpstr>The Board’s responsibilities for risk (v. Management) ???</vt:lpstr>
      <vt:lpstr>PowerPoint Presentation</vt:lpstr>
      <vt:lpstr>PowerPoint Presentation</vt:lpstr>
      <vt:lpstr>The Risk “Sweet Spot” is a demanding destination . . .</vt:lpstr>
      <vt:lpstr>PowerPoint Presentation</vt:lpstr>
      <vt:lpstr>On the journey to Unconscious Competence</vt:lpstr>
      <vt:lpstr>Global insights / Personal insights</vt:lpstr>
      <vt:lpstr>PowerPoint Presentation</vt:lpstr>
      <vt:lpstr>PowerPoint Presentation</vt:lpstr>
      <vt:lpstr>PowerPoint Presentation</vt:lpstr>
      <vt:lpstr>Roads to Ruin . . . warning signs for all Board Members</vt:lpstr>
      <vt:lpstr>Cognitive biases: Beware!! </vt:lpstr>
      <vt:lpstr>PowerPoint Presentation</vt:lpstr>
      <vt:lpstr>PowerPoint Presentation</vt:lpstr>
      <vt:lpstr>Refining the Board’s definition of Risk Appetite</vt:lpstr>
      <vt:lpstr>Risk Appetite Statement – definitions</vt:lpstr>
      <vt:lpstr>Insights from Case Studies </vt:lpstr>
      <vt:lpstr>Insights from Risk Case Studies </vt:lpstr>
      <vt:lpstr>Practical Questions</vt:lpstr>
      <vt:lpstr>PowerPoint Presentation</vt:lpstr>
      <vt:lpstr>PowerPoint Presentation</vt:lpstr>
      <vt:lpstr>Good risk questions </vt:lpstr>
      <vt:lpstr>Typical opportunities to enhance management of risks</vt:lpstr>
      <vt:lpstr>Risk Management Maturity?</vt:lpstr>
      <vt:lpstr>Risk Management Maturity Model </vt:lpstr>
      <vt:lpstr>Agenda</vt:lpstr>
      <vt:lpstr>The 4 Assurances Board Members must seek</vt:lpstr>
      <vt:lpstr>PowerPoint Presentation</vt:lpstr>
      <vt:lpstr>“A good plan, violently executed now, is better than a perfect plan next week” General Patton, US Army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 Management Training Session   2 February 2022</dc:title>
  <dc:creator>Bob Semple</dc:creator>
  <cp:lastModifiedBy>Bob Semple</cp:lastModifiedBy>
  <cp:revision>23</cp:revision>
  <cp:lastPrinted>2024-09-27T18:32:56Z</cp:lastPrinted>
  <dcterms:created xsi:type="dcterms:W3CDTF">2022-01-31T15:39:46Z</dcterms:created>
  <dcterms:modified xsi:type="dcterms:W3CDTF">2024-11-21T12:37:58Z</dcterms:modified>
</cp:coreProperties>
</file>